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Lst>
  <p:sldSz cy="5143500" cx="9144000"/>
  <p:notesSz cx="6858000" cy="9144000"/>
  <p:embeddedFontLst>
    <p:embeddedFont>
      <p:font typeface="Raleway"/>
      <p:regular r:id="rId114"/>
      <p:bold r:id="rId115"/>
      <p:italic r:id="rId116"/>
      <p:boldItalic r:id="rId117"/>
    </p:embeddedFont>
    <p:embeddedFont>
      <p:font typeface="Roboto"/>
      <p:regular r:id="rId118"/>
      <p:bold r:id="rId119"/>
      <p:italic r:id="rId120"/>
      <p:boldItalic r:id="rId121"/>
    </p:embeddedFont>
    <p:embeddedFont>
      <p:font typeface="Source Sans Pro"/>
      <p:regular r:id="rId122"/>
      <p:bold r:id="rId123"/>
      <p:italic r:id="rId124"/>
      <p:boldItalic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Roboto-boldItalic.fntdata"/><Relationship Id="rId25" Type="http://schemas.openxmlformats.org/officeDocument/2006/relationships/slide" Target="slides/slide20.xml"/><Relationship Id="rId120"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SourceSansPro-boldItalic.fntdata"/><Relationship Id="rId29" Type="http://schemas.openxmlformats.org/officeDocument/2006/relationships/slide" Target="slides/slide24.xml"/><Relationship Id="rId124" Type="http://schemas.openxmlformats.org/officeDocument/2006/relationships/font" Target="fonts/SourceSansPro-italic.fntdata"/><Relationship Id="rId123" Type="http://schemas.openxmlformats.org/officeDocument/2006/relationships/font" Target="fonts/SourceSansPro-bold.fntdata"/><Relationship Id="rId122" Type="http://schemas.openxmlformats.org/officeDocument/2006/relationships/font" Target="fonts/SourceSansPro-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regular.fntdata"/><Relationship Id="rId117" Type="http://schemas.openxmlformats.org/officeDocument/2006/relationships/font" Target="fonts/Raleway-boldItalic.fntdata"/><Relationship Id="rId116" Type="http://schemas.openxmlformats.org/officeDocument/2006/relationships/font" Target="fonts/Raleway-italic.fntdata"/><Relationship Id="rId115" Type="http://schemas.openxmlformats.org/officeDocument/2006/relationships/font" Target="fonts/Raleway-bold.fntdata"/><Relationship Id="rId119" Type="http://schemas.openxmlformats.org/officeDocument/2006/relationships/font" Target="fonts/Roboto-bold.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aleway-regular.fntdata"/><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04b76ea5a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04b76ea5a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05401da3d6_1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05401da3d6_1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dc5aa41e3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dc5aa41e3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dc5aa41e3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dc5aa41e3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05401da3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05401da3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429a7f454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429a7f454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455c930b14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455c930b1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057f0e3971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057f0e3971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8c8d6a5bf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8c8d6a5bf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8c8d6a5bf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8c8d6a5bf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5401da3d6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05401da3d6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05401da3d6_1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05401da3d6_1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4b76ea5a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4b76ea5a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4b76ea5a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04b76ea5a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04b76ea5a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04b76ea5a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4b76ea5a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4b76ea5a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4b76ea5a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4b76ea5a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05401da3d6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05401da3d6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04b76ea5a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04b76ea5a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057f0e397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057f0e397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4b76ea5a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4b76ea5a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4b76ea5a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4b76ea5a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05401da3d6_1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05401da3d6_1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4b76ea5a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4b76ea5a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04b76ea5a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04b76ea5a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575c7a30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575c7a30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4a5d063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04a5d06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04a5d063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04a5d06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5401da3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05401da3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5401da3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05401da3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575c7a30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0575c7a30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4a5d063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04a5d06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5401da3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05401da3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4a5d0639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4a5d06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0575c7a30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0575c7a30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05401da3d6_12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05401da3d6_12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4a5d0639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04a5d0639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05401da3d6_12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05401da3d6_12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0575c7a30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0575c7a3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05401da3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05401da3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5401da3d6_1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5401da3d6_1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04b76ea5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04b76ea5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05401da3d6_1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05401da3d6_1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05401da3d6_1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05401da3d6_1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5401da3d6_1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05401da3d6_1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05401da3d6_1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05401da3d6_1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05401da3d6_18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05401da3d6_1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05401da3d6_18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05401da3d6_18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05401da3d6_18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05401da3d6_18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5401da3d6_18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05401da3d6_18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05401da3d6_18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05401da3d6_18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5401da3d6_18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05401da3d6_18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05401da3d6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05401da3d6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05401da3d6_18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05401da3d6_18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05401da3d6_18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05401da3d6_18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057f0e397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057f0e397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05401da3d6_18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05401da3d6_18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05401da3d6_18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05401da3d6_18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057f0e3971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057f0e3971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057f0e3971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057f0e3971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05401da3d6_18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05401da3d6_18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05401da3d6_18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05401da3d6_18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05401da3d6_18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05401da3d6_18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ef151008e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ef151008e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05401da3d6_18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05401da3d6_18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05401da3d6_18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05401da3d6_18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05401da3d6_18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05401da3d6_18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05401da3d6_18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05401da3d6_18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05401da3d6_18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05401da3d6_18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05401da3d6_18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05401da3d6_18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05401da3d6_18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05401da3d6_18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05401da3d6_18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05401da3d6_18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057f0e3971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057f0e3971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ef0a0bcf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ef0a0bcf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ef151008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ef151008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ef0a0bcf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ef0a0bcf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05401da3d6_1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05401da3d6_1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05401da3d6_1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05401da3d6_1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05401da3d6_1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05401da3d6_1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05401da3d6_1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05401da3d6_1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05401da3d6_1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05401da3d6_1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4573b1620eda75f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4573b1620eda75f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05401da3d6_12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05401da3d6_12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053af769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053af769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05401da3d6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05401da3d6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04b76ea5a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04b76ea5a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057f0e3971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057f0e3971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ef15095f9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ef15095f9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ef15095f9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ef15095f9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057a42875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057a42875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dc5aa41e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dc5aa41e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057f0e397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057f0e397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dc5aa41e3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dc5aa41e3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0573dab2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0573dab2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05401da3d6_1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05401da3d6_1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dc5aa41e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dc5aa41e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04b76ea5a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04b76ea5a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05401da3d6_19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05401da3d6_19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dc5aa41e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dc5aa41e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05401da3d6_1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05401da3d6_1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dc5aa41e3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dc5aa41e3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057f0e3971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057f0e3971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05401da3d6_1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05401da3d6_1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05401da3d6_1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05401da3d6_1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05401da3d6_19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05401da3d6_19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dc5aa41e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dc5aa41e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dc5aa41e3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dc5aa41e3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300">
                <a:latin typeface="Arial"/>
                <a:ea typeface="Arial"/>
                <a:cs typeface="Arial"/>
                <a:sym typeface="Aria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30.png"/><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35.png"/><Relationship Id="rId4" Type="http://schemas.openxmlformats.org/officeDocument/2006/relationships/image" Target="../media/image132.png"/><Relationship Id="rId5" Type="http://schemas.openxmlformats.org/officeDocument/2006/relationships/image" Target="../media/image131.png"/><Relationship Id="rId6" Type="http://schemas.openxmlformats.org/officeDocument/2006/relationships/image" Target="../media/image1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29.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docs.python.org/3/" TargetMode="External"/><Relationship Id="rId4" Type="http://schemas.openxmlformats.org/officeDocument/2006/relationships/hyperlink" Target="https://numpy.org/doc/" TargetMode="External"/><Relationship Id="rId5" Type="http://schemas.openxmlformats.org/officeDocument/2006/relationships/hyperlink" Target="https://matplotlib.org/"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39.png"/><Relationship Id="rId4" Type="http://schemas.openxmlformats.org/officeDocument/2006/relationships/image" Target="../media/image137.png"/><Relationship Id="rId5" Type="http://schemas.openxmlformats.org/officeDocument/2006/relationships/image" Target="../media/image133.png"/><Relationship Id="rId6" Type="http://schemas.openxmlformats.org/officeDocument/2006/relationships/image" Target="../media/image1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34.png"/><Relationship Id="rId4" Type="http://schemas.openxmlformats.org/officeDocument/2006/relationships/image" Target="../media/image1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dsc.community.dev/events/details/developer-student-clubs-indian-institute-of-technology-hyderabad-presents-python-for-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geeksforgeeks.org/python-lis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74.png"/><Relationship Id="rId6"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0.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6.png"/><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5.png"/><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08.png"/><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5.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1.png"/><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01.png"/><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4.png"/><Relationship Id="rId4" Type="http://schemas.openxmlformats.org/officeDocument/2006/relationships/image" Target="../media/image127.png"/><Relationship Id="rId5"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96.png"/><Relationship Id="rId6" Type="http://schemas.openxmlformats.org/officeDocument/2006/relationships/image" Target="../media/image109.png"/><Relationship Id="rId7"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17.png"/><Relationship Id="rId4" Type="http://schemas.openxmlformats.org/officeDocument/2006/relationships/image" Target="../media/image110.png"/><Relationship Id="rId5" Type="http://schemas.openxmlformats.org/officeDocument/2006/relationships/image" Target="../media/image1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06.png"/><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6.png"/><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11.png"/><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23.png"/><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drive.google.com/file/d/1cPJ9GiT1Mdn0Ypl-mZ1forEJcDfjy1v5/view" TargetMode="External"/><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22.png"/><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24.png"/><Relationship Id="rId4" Type="http://schemas.openxmlformats.org/officeDocument/2006/relationships/image" Target="../media/image12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2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21.png"/><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2147700" y="1792050"/>
            <a:ext cx="4848600" cy="779700"/>
          </a:xfrm>
          <a:prstGeom prst="rect">
            <a:avLst/>
          </a:prstGeom>
          <a:solidFill>
            <a:schemeClr val="lt1"/>
          </a:solidFill>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880"/>
              <a:t>Python for ML</a:t>
            </a:r>
            <a:endParaRPr sz="4880"/>
          </a:p>
        </p:txBody>
      </p:sp>
      <p:sp>
        <p:nvSpPr>
          <p:cNvPr id="59" name="Google Shape;59;p13"/>
          <p:cNvSpPr txBox="1"/>
          <p:nvPr>
            <p:ph idx="1" type="subTitle"/>
          </p:nvPr>
        </p:nvSpPr>
        <p:spPr>
          <a:xfrm>
            <a:off x="1905450" y="2733825"/>
            <a:ext cx="5333100" cy="5985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3542">
                <a:solidFill>
                  <a:srgbClr val="CCCCCC"/>
                </a:solidFill>
              </a:rPr>
              <a:t>An Epoch-GDSC Collaboration</a:t>
            </a:r>
            <a:endParaRPr sz="3542">
              <a:solidFill>
                <a:srgbClr val="CCCCCC"/>
              </a:solidFill>
            </a:endParaRPr>
          </a:p>
        </p:txBody>
      </p:sp>
      <p:pic>
        <p:nvPicPr>
          <p:cNvPr id="60" name="Google Shape;60;p13"/>
          <p:cNvPicPr preferRelativeResize="0"/>
          <p:nvPr/>
        </p:nvPicPr>
        <p:blipFill>
          <a:blip r:embed="rId3">
            <a:alphaModFix/>
          </a:blip>
          <a:stretch>
            <a:fillRect/>
          </a:stretch>
        </p:blipFill>
        <p:spPr>
          <a:xfrm>
            <a:off x="4010300" y="3576038"/>
            <a:ext cx="1123400" cy="1123400"/>
          </a:xfrm>
          <a:prstGeom prst="rect">
            <a:avLst/>
          </a:prstGeom>
          <a:noFill/>
          <a:ln>
            <a:noFill/>
          </a:ln>
        </p:spPr>
      </p:pic>
      <p:pic>
        <p:nvPicPr>
          <p:cNvPr id="61" name="Google Shape;61;p13"/>
          <p:cNvPicPr preferRelativeResize="0"/>
          <p:nvPr/>
        </p:nvPicPr>
        <p:blipFill rotWithShape="1">
          <a:blip r:embed="rId4">
            <a:alphaModFix/>
          </a:blip>
          <a:srcRect b="0" l="5318" r="6777" t="26739"/>
          <a:stretch/>
        </p:blipFill>
        <p:spPr>
          <a:xfrm>
            <a:off x="3898000" y="356400"/>
            <a:ext cx="1347989" cy="112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Ready for Binge Watching?</a:t>
            </a:r>
            <a:endParaRPr/>
          </a:p>
        </p:txBody>
      </p:sp>
      <p:sp>
        <p:nvSpPr>
          <p:cNvPr id="119" name="Google Shape;119;p22"/>
          <p:cNvSpPr txBox="1"/>
          <p:nvPr>
            <p:ph idx="1" type="body"/>
          </p:nvPr>
        </p:nvSpPr>
        <p:spPr>
          <a:xfrm>
            <a:off x="311700" y="1152475"/>
            <a:ext cx="8520600" cy="363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t>
            </a:r>
            <a:r>
              <a:rPr lang="en"/>
              <a:t>output</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sz="1400">
              <a:solidFill>
                <a:schemeClr val="dk2"/>
              </a:solidFill>
            </a:endParaRPr>
          </a:p>
        </p:txBody>
      </p:sp>
      <p:pic>
        <p:nvPicPr>
          <p:cNvPr id="120" name="Google Shape;120;p22"/>
          <p:cNvPicPr preferRelativeResize="0"/>
          <p:nvPr/>
        </p:nvPicPr>
        <p:blipFill>
          <a:blip r:embed="rId3">
            <a:alphaModFix/>
          </a:blip>
          <a:stretch>
            <a:fillRect/>
          </a:stretch>
        </p:blipFill>
        <p:spPr>
          <a:xfrm>
            <a:off x="496000" y="1634375"/>
            <a:ext cx="5377001" cy="21340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1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Functions</a:t>
            </a:r>
            <a:endParaRPr/>
          </a:p>
        </p:txBody>
      </p:sp>
      <p:sp>
        <p:nvSpPr>
          <p:cNvPr id="779" name="Google Shape;779;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2"/>
              </a:buClr>
              <a:buSzPts val="1100"/>
              <a:buFont typeface="Arial"/>
              <a:buNone/>
            </a:pPr>
            <a:r>
              <a:rPr lang="en" sz="1400">
                <a:solidFill>
                  <a:schemeClr val="dk2"/>
                </a:solidFill>
              </a:rPr>
              <a:t>There are still a lot functionalities that </a:t>
            </a:r>
            <a:r>
              <a:rPr b="1" lang="en" sz="1400">
                <a:solidFill>
                  <a:schemeClr val="dk2"/>
                </a:solidFill>
              </a:rPr>
              <a:t>NumPy</a:t>
            </a:r>
            <a:r>
              <a:rPr lang="en" sz="1400">
                <a:solidFill>
                  <a:schemeClr val="dk2"/>
                </a:solidFill>
              </a:rPr>
              <a:t> offers like:</a:t>
            </a:r>
            <a:endParaRPr sz="1400">
              <a:solidFill>
                <a:schemeClr val="dk2"/>
              </a:solidFill>
            </a:endParaRPr>
          </a:p>
          <a:p>
            <a:pPr indent="0" lvl="0" marL="0" rtl="0" algn="l">
              <a:spcBef>
                <a:spcPts val="1400"/>
              </a:spcBef>
              <a:spcAft>
                <a:spcPts val="0"/>
              </a:spcAft>
              <a:buNone/>
            </a:pPr>
            <a:r>
              <a:rPr b="1" lang="en" sz="1400">
                <a:solidFill>
                  <a:schemeClr val="dk2"/>
                </a:solidFill>
              </a:rPr>
              <a:t>Important Statistical Functions: </a:t>
            </a:r>
            <a:r>
              <a:rPr lang="en" sz="1400">
                <a:solidFill>
                  <a:schemeClr val="dk2"/>
                </a:solidFill>
              </a:rPr>
              <a:t>  </a:t>
            </a:r>
            <a:endParaRPr sz="1400">
              <a:solidFill>
                <a:schemeClr val="dk2"/>
              </a:solidFill>
            </a:endParaRPr>
          </a:p>
          <a:p>
            <a:pPr indent="0" lvl="0" marL="0" rtl="0" algn="l">
              <a:spcBef>
                <a:spcPts val="400"/>
              </a:spcBef>
              <a:spcAft>
                <a:spcPts val="0"/>
              </a:spcAft>
              <a:buNone/>
            </a:pPr>
            <a:r>
              <a:rPr b="1" lang="en" sz="1400">
                <a:solidFill>
                  <a:schemeClr val="dk2"/>
                </a:solidFill>
              </a:rPr>
              <a:t>mean()</a:t>
            </a:r>
            <a:r>
              <a:rPr lang="en" sz="1400">
                <a:solidFill>
                  <a:schemeClr val="dk2"/>
                </a:solidFill>
              </a:rPr>
              <a:t>, </a:t>
            </a:r>
            <a:r>
              <a:rPr b="1" lang="en" sz="1400">
                <a:solidFill>
                  <a:schemeClr val="dk2"/>
                </a:solidFill>
              </a:rPr>
              <a:t>median()</a:t>
            </a:r>
            <a:r>
              <a:rPr lang="en" sz="1400">
                <a:solidFill>
                  <a:schemeClr val="dk2"/>
                </a:solidFill>
              </a:rPr>
              <a:t>, </a:t>
            </a:r>
            <a:r>
              <a:rPr b="1" lang="en" sz="1400">
                <a:solidFill>
                  <a:schemeClr val="dk2"/>
                </a:solidFill>
              </a:rPr>
              <a:t>var()</a:t>
            </a:r>
            <a:r>
              <a:rPr lang="en" sz="1400">
                <a:solidFill>
                  <a:schemeClr val="dk2"/>
                </a:solidFill>
              </a:rPr>
              <a:t>[For variance] ,</a:t>
            </a:r>
            <a:r>
              <a:rPr b="1" lang="en" sz="1400">
                <a:solidFill>
                  <a:schemeClr val="dk2"/>
                </a:solidFill>
              </a:rPr>
              <a:t>std()</a:t>
            </a:r>
            <a:r>
              <a:rPr lang="en" sz="1400">
                <a:solidFill>
                  <a:schemeClr val="dk2"/>
                </a:solidFill>
              </a:rPr>
              <a:t> [Standard Deviation]           </a:t>
            </a:r>
            <a:endParaRPr sz="1400">
              <a:solidFill>
                <a:schemeClr val="dk2"/>
              </a:solidFill>
            </a:endParaRPr>
          </a:p>
          <a:p>
            <a:pPr indent="0" lvl="0" marL="0" rtl="0" algn="l">
              <a:spcBef>
                <a:spcPts val="400"/>
              </a:spcBef>
              <a:spcAft>
                <a:spcPts val="0"/>
              </a:spcAft>
              <a:buNone/>
            </a:pPr>
            <a:r>
              <a:t/>
            </a:r>
            <a:endParaRPr sz="1400">
              <a:solidFill>
                <a:schemeClr val="dk2"/>
              </a:solidFill>
            </a:endParaRPr>
          </a:p>
          <a:p>
            <a:pPr indent="0" lvl="0" marL="0" rtl="0" algn="l">
              <a:spcBef>
                <a:spcPts val="400"/>
              </a:spcBef>
              <a:spcAft>
                <a:spcPts val="0"/>
              </a:spcAft>
              <a:buNone/>
            </a:pPr>
            <a:r>
              <a:rPr lang="en" sz="1400">
                <a:solidFill>
                  <a:schemeClr val="dk2"/>
                </a:solidFill>
              </a:rPr>
              <a:t>Functions for </a:t>
            </a:r>
            <a:r>
              <a:rPr b="1" lang="en" sz="1400">
                <a:solidFill>
                  <a:schemeClr val="dk2"/>
                </a:solidFill>
              </a:rPr>
              <a:t>expanding</a:t>
            </a:r>
            <a:r>
              <a:rPr lang="en" sz="1400">
                <a:solidFill>
                  <a:schemeClr val="dk2"/>
                </a:solidFill>
              </a:rPr>
              <a:t> and </a:t>
            </a:r>
            <a:r>
              <a:rPr b="1" lang="en" sz="1400">
                <a:solidFill>
                  <a:schemeClr val="dk2"/>
                </a:solidFill>
              </a:rPr>
              <a:t>squeezing </a:t>
            </a:r>
            <a:r>
              <a:rPr lang="en" sz="1400">
                <a:solidFill>
                  <a:schemeClr val="dk2"/>
                </a:solidFill>
              </a:rPr>
              <a:t>dimensions:</a:t>
            </a:r>
            <a:endParaRPr sz="1400">
              <a:solidFill>
                <a:schemeClr val="dk2"/>
              </a:solidFill>
            </a:endParaRPr>
          </a:p>
          <a:p>
            <a:pPr indent="0" lvl="0" marL="0" rtl="0" algn="l">
              <a:spcBef>
                <a:spcPts val="400"/>
              </a:spcBef>
              <a:spcAft>
                <a:spcPts val="0"/>
              </a:spcAft>
              <a:buClr>
                <a:schemeClr val="dk2"/>
              </a:buClr>
              <a:buSzPts val="1100"/>
              <a:buFont typeface="Arial"/>
              <a:buNone/>
            </a:pPr>
            <a:r>
              <a:rPr b="1" lang="en" sz="1400">
                <a:solidFill>
                  <a:schemeClr val="dk2"/>
                </a:solidFill>
              </a:rPr>
              <a:t>squeeze()</a:t>
            </a:r>
            <a:r>
              <a:rPr lang="en" sz="1400">
                <a:solidFill>
                  <a:schemeClr val="dk2"/>
                </a:solidFill>
              </a:rPr>
              <a:t>,</a:t>
            </a:r>
            <a:r>
              <a:rPr b="1" lang="en" sz="1400">
                <a:solidFill>
                  <a:schemeClr val="dk2"/>
                </a:solidFill>
              </a:rPr>
              <a:t> expand_dims()</a:t>
            </a:r>
            <a:endParaRPr b="1" sz="1400">
              <a:solidFill>
                <a:schemeClr val="dk2"/>
              </a:solidFill>
            </a:endParaRPr>
          </a:p>
          <a:p>
            <a:pPr indent="0" lvl="0" marL="0" rtl="0" algn="l">
              <a:spcBef>
                <a:spcPts val="1400"/>
              </a:spcBef>
              <a:spcAft>
                <a:spcPts val="0"/>
              </a:spcAft>
              <a:buClr>
                <a:schemeClr val="dk2"/>
              </a:buClr>
              <a:buSzPts val="1100"/>
              <a:buFont typeface="Arial"/>
              <a:buNone/>
            </a:pPr>
            <a:r>
              <a:t/>
            </a:r>
            <a:endParaRPr>
              <a:solidFill>
                <a:schemeClr val="dk2"/>
              </a:solidFill>
            </a:endParaRPr>
          </a:p>
          <a:p>
            <a:pPr indent="457200" lvl="0" marL="457200" rtl="0" algn="l">
              <a:spcBef>
                <a:spcPts val="400"/>
              </a:spcBef>
              <a:spcAft>
                <a:spcPts val="1200"/>
              </a:spcAft>
              <a:buNone/>
            </a:pPr>
            <a:r>
              <a:rPr b="1" lang="en" sz="2700"/>
              <a:t>These are left for you to explore !!!</a:t>
            </a:r>
            <a:endParaRPr b="1" sz="27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1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 Exercise</a:t>
            </a:r>
            <a:endParaRPr/>
          </a:p>
        </p:txBody>
      </p:sp>
      <p:sp>
        <p:nvSpPr>
          <p:cNvPr id="785" name="Google Shape;785;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300">
                <a:solidFill>
                  <a:schemeClr val="dk2"/>
                </a:solidFill>
                <a:latin typeface="Arial"/>
                <a:ea typeface="Arial"/>
                <a:cs typeface="Arial"/>
                <a:sym typeface="Arial"/>
              </a:rPr>
              <a:t>Alright! Now we have an exercise for you, implement what you've learnt, follow the instructions below and have fun.</a:t>
            </a:r>
            <a:endParaRPr sz="1300">
              <a:solidFill>
                <a:schemeClr val="dk2"/>
              </a:solidFill>
              <a:latin typeface="Arial"/>
              <a:ea typeface="Arial"/>
              <a:cs typeface="Arial"/>
              <a:sym typeface="Arial"/>
            </a:endParaRPr>
          </a:p>
          <a:p>
            <a:pPr indent="0" lvl="0" marL="0" rtl="0" algn="l">
              <a:spcBef>
                <a:spcPts val="1400"/>
              </a:spcBef>
              <a:spcAft>
                <a:spcPts val="0"/>
              </a:spcAft>
              <a:buClr>
                <a:schemeClr val="dk2"/>
              </a:buClr>
              <a:buSzPts val="1100"/>
              <a:buFont typeface="Arial"/>
              <a:buNone/>
            </a:pPr>
            <a:r>
              <a:t/>
            </a:r>
            <a:endParaRPr sz="1300">
              <a:solidFill>
                <a:schemeClr val="dk2"/>
              </a:solidFill>
              <a:latin typeface="Arial"/>
              <a:ea typeface="Arial"/>
              <a:cs typeface="Arial"/>
              <a:sym typeface="Arial"/>
            </a:endParaRPr>
          </a:p>
          <a:p>
            <a:pPr indent="0" lvl="0" marL="0" rtl="0" algn="l">
              <a:spcBef>
                <a:spcPts val="400"/>
              </a:spcBef>
              <a:spcAft>
                <a:spcPts val="1200"/>
              </a:spcAft>
              <a:buNone/>
            </a:pPr>
            <a:r>
              <a:t/>
            </a:r>
            <a:endParaRPr/>
          </a:p>
        </p:txBody>
      </p:sp>
      <p:pic>
        <p:nvPicPr>
          <p:cNvPr id="786" name="Google Shape;786;p113"/>
          <p:cNvPicPr preferRelativeResize="0"/>
          <p:nvPr/>
        </p:nvPicPr>
        <p:blipFill>
          <a:blip r:embed="rId3">
            <a:alphaModFix/>
          </a:blip>
          <a:stretch>
            <a:fillRect/>
          </a:stretch>
        </p:blipFill>
        <p:spPr>
          <a:xfrm>
            <a:off x="384100" y="1733550"/>
            <a:ext cx="5010150" cy="1676400"/>
          </a:xfrm>
          <a:prstGeom prst="rect">
            <a:avLst/>
          </a:prstGeom>
          <a:noFill/>
          <a:ln>
            <a:noFill/>
          </a:ln>
        </p:spPr>
      </p:pic>
      <p:pic>
        <p:nvPicPr>
          <p:cNvPr id="787" name="Google Shape;787;p113"/>
          <p:cNvPicPr preferRelativeResize="0"/>
          <p:nvPr/>
        </p:nvPicPr>
        <p:blipFill>
          <a:blip r:embed="rId4">
            <a:alphaModFix/>
          </a:blip>
          <a:stretch>
            <a:fillRect/>
          </a:stretch>
        </p:blipFill>
        <p:spPr>
          <a:xfrm>
            <a:off x="384100" y="3691400"/>
            <a:ext cx="8350624" cy="4478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Begin !</a:t>
            </a:r>
            <a:endParaRPr/>
          </a:p>
        </p:txBody>
      </p:sp>
      <p:sp>
        <p:nvSpPr>
          <p:cNvPr id="793" name="Google Shape;793;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Task  #1                                                                                       Task  #3</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rPr lang="en"/>
              <a:t> </a:t>
            </a:r>
            <a:endParaRPr/>
          </a:p>
          <a:p>
            <a:pPr indent="0" lvl="0" marL="0" rtl="0" algn="l">
              <a:lnSpc>
                <a:spcPct val="50000"/>
              </a:lnSpc>
              <a:spcBef>
                <a:spcPts val="1200"/>
              </a:spcBef>
              <a:spcAft>
                <a:spcPts val="0"/>
              </a:spcAft>
              <a:buNone/>
            </a:pPr>
            <a:r>
              <a:rPr lang="en"/>
              <a:t>  Task  #2                                                                                         Task  #4</a:t>
            </a:r>
            <a:endParaRPr/>
          </a:p>
          <a:p>
            <a:pPr indent="0" lvl="0" marL="0" rtl="0" algn="l">
              <a:lnSpc>
                <a:spcPct val="50000"/>
              </a:lnSpc>
              <a:spcBef>
                <a:spcPts val="1200"/>
              </a:spcBef>
              <a:spcAft>
                <a:spcPts val="0"/>
              </a:spcAft>
              <a:buNone/>
            </a:pPr>
            <a:r>
              <a:t/>
            </a:r>
            <a:endParaRPr/>
          </a:p>
          <a:p>
            <a:pPr indent="0" lvl="0" marL="0" rtl="0" algn="l">
              <a:spcBef>
                <a:spcPts val="1200"/>
              </a:spcBef>
              <a:spcAft>
                <a:spcPts val="1200"/>
              </a:spcAft>
              <a:buNone/>
            </a:pPr>
            <a:r>
              <a:t/>
            </a:r>
            <a:endParaRPr/>
          </a:p>
        </p:txBody>
      </p:sp>
      <p:pic>
        <p:nvPicPr>
          <p:cNvPr id="794" name="Google Shape;794;p114"/>
          <p:cNvPicPr preferRelativeResize="0"/>
          <p:nvPr/>
        </p:nvPicPr>
        <p:blipFill>
          <a:blip r:embed="rId3">
            <a:alphaModFix/>
          </a:blip>
          <a:stretch>
            <a:fillRect/>
          </a:stretch>
        </p:blipFill>
        <p:spPr>
          <a:xfrm>
            <a:off x="413475" y="1647813"/>
            <a:ext cx="3371850" cy="1000125"/>
          </a:xfrm>
          <a:prstGeom prst="rect">
            <a:avLst/>
          </a:prstGeom>
          <a:noFill/>
          <a:ln>
            <a:noFill/>
          </a:ln>
        </p:spPr>
      </p:pic>
      <p:pic>
        <p:nvPicPr>
          <p:cNvPr id="795" name="Google Shape;795;p114"/>
          <p:cNvPicPr preferRelativeResize="0"/>
          <p:nvPr/>
        </p:nvPicPr>
        <p:blipFill>
          <a:blip r:embed="rId4">
            <a:alphaModFix/>
          </a:blip>
          <a:stretch>
            <a:fillRect/>
          </a:stretch>
        </p:blipFill>
        <p:spPr>
          <a:xfrm>
            <a:off x="413475" y="3156925"/>
            <a:ext cx="3676650" cy="1143000"/>
          </a:xfrm>
          <a:prstGeom prst="rect">
            <a:avLst/>
          </a:prstGeom>
          <a:noFill/>
          <a:ln>
            <a:noFill/>
          </a:ln>
        </p:spPr>
      </p:pic>
      <p:pic>
        <p:nvPicPr>
          <p:cNvPr id="796" name="Google Shape;796;p114"/>
          <p:cNvPicPr preferRelativeResize="0"/>
          <p:nvPr/>
        </p:nvPicPr>
        <p:blipFill rotWithShape="1">
          <a:blip r:embed="rId5">
            <a:alphaModFix/>
          </a:blip>
          <a:srcRect b="12503" l="0" r="0" t="0"/>
          <a:stretch/>
        </p:blipFill>
        <p:spPr>
          <a:xfrm>
            <a:off x="5121475" y="1647825"/>
            <a:ext cx="3324225" cy="1000125"/>
          </a:xfrm>
          <a:prstGeom prst="rect">
            <a:avLst/>
          </a:prstGeom>
          <a:noFill/>
          <a:ln>
            <a:noFill/>
          </a:ln>
        </p:spPr>
      </p:pic>
      <p:pic>
        <p:nvPicPr>
          <p:cNvPr id="797" name="Google Shape;797;p114"/>
          <p:cNvPicPr preferRelativeResize="0"/>
          <p:nvPr/>
        </p:nvPicPr>
        <p:blipFill>
          <a:blip r:embed="rId6">
            <a:alphaModFix/>
          </a:blip>
          <a:stretch>
            <a:fillRect/>
          </a:stretch>
        </p:blipFill>
        <p:spPr>
          <a:xfrm>
            <a:off x="5121472" y="3156922"/>
            <a:ext cx="3564975" cy="1299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 at what you just </a:t>
            </a:r>
            <a:r>
              <a:rPr lang="en"/>
              <a:t>created!</a:t>
            </a:r>
            <a:endParaRPr/>
          </a:p>
        </p:txBody>
      </p:sp>
      <p:sp>
        <p:nvSpPr>
          <p:cNvPr id="803" name="Google Shape;803;p115"/>
          <p:cNvSpPr txBox="1"/>
          <p:nvPr>
            <p:ph idx="1" type="body"/>
          </p:nvPr>
        </p:nvSpPr>
        <p:spPr>
          <a:xfrm>
            <a:off x="311700" y="1152475"/>
            <a:ext cx="8520600" cy="3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stacking the matrices </a:t>
            </a:r>
            <a:r>
              <a:rPr lang="en"/>
              <a:t>that</a:t>
            </a:r>
            <a:r>
              <a:rPr lang="en"/>
              <a:t> you guys created and displaying the image associated with it using plt.imshow(), this is what you get…..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04" name="Google Shape;804;p115"/>
          <p:cNvPicPr preferRelativeResize="0"/>
          <p:nvPr/>
        </p:nvPicPr>
        <p:blipFill>
          <a:blip r:embed="rId3">
            <a:alphaModFix/>
          </a:blip>
          <a:stretch>
            <a:fillRect/>
          </a:stretch>
        </p:blipFill>
        <p:spPr>
          <a:xfrm>
            <a:off x="3127279" y="1780200"/>
            <a:ext cx="2889449" cy="2935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810" name="Google Shape;810;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u="sng">
                <a:solidFill>
                  <a:schemeClr val="hlink"/>
                </a:solidFill>
                <a:hlinkClick r:id="rId3"/>
              </a:rPr>
              <a:t>Python Documentation</a:t>
            </a:r>
            <a:endParaRPr/>
          </a:p>
          <a:p>
            <a:pPr indent="-342900" lvl="0" marL="457200" rtl="0" algn="l">
              <a:spcBef>
                <a:spcPts val="0"/>
              </a:spcBef>
              <a:spcAft>
                <a:spcPts val="0"/>
              </a:spcAft>
              <a:buSzPts val="1800"/>
              <a:buAutoNum type="arabicPeriod"/>
            </a:pPr>
            <a:r>
              <a:rPr lang="en" u="sng">
                <a:solidFill>
                  <a:schemeClr val="hlink"/>
                </a:solidFill>
                <a:hlinkClick r:id="rId4"/>
              </a:rPr>
              <a:t>NumPy Documentation</a:t>
            </a:r>
            <a:endParaRPr/>
          </a:p>
          <a:p>
            <a:pPr indent="-342900" lvl="0" marL="457200" rtl="0" algn="l">
              <a:spcBef>
                <a:spcPts val="0"/>
              </a:spcBef>
              <a:spcAft>
                <a:spcPts val="0"/>
              </a:spcAft>
              <a:buSzPts val="1800"/>
              <a:buAutoNum type="arabicPeriod"/>
            </a:pPr>
            <a:r>
              <a:rPr lang="en" u="sng">
                <a:solidFill>
                  <a:schemeClr val="hlink"/>
                </a:solidFill>
                <a:hlinkClick r:id="rId5"/>
              </a:rPr>
              <a:t>Matplotlib Documentation</a:t>
            </a:r>
            <a:endParaRPr/>
          </a:p>
          <a:p>
            <a:pPr indent="0" lvl="0" marL="0" rtl="0" algn="l">
              <a:spcBef>
                <a:spcPts val="1200"/>
              </a:spcBef>
              <a:spcAft>
                <a:spcPts val="120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Media - Epoch</a:t>
            </a:r>
            <a:endParaRPr/>
          </a:p>
        </p:txBody>
      </p:sp>
      <p:sp>
        <p:nvSpPr>
          <p:cNvPr id="816" name="Google Shape;816;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Follow our social media handles for regular updates</a:t>
            </a:r>
            <a:endParaRPr/>
          </a:p>
        </p:txBody>
      </p:sp>
      <p:pic>
        <p:nvPicPr>
          <p:cNvPr id="817" name="Google Shape;817;p117"/>
          <p:cNvPicPr preferRelativeResize="0"/>
          <p:nvPr/>
        </p:nvPicPr>
        <p:blipFill>
          <a:blip r:embed="rId3">
            <a:alphaModFix/>
          </a:blip>
          <a:stretch>
            <a:fillRect/>
          </a:stretch>
        </p:blipFill>
        <p:spPr>
          <a:xfrm>
            <a:off x="525625" y="1751850"/>
            <a:ext cx="1639800" cy="1639800"/>
          </a:xfrm>
          <a:prstGeom prst="rect">
            <a:avLst/>
          </a:prstGeom>
          <a:noFill/>
          <a:ln>
            <a:noFill/>
          </a:ln>
        </p:spPr>
      </p:pic>
      <p:sp>
        <p:nvSpPr>
          <p:cNvPr id="818" name="Google Shape;818;p117"/>
          <p:cNvSpPr txBox="1"/>
          <p:nvPr/>
        </p:nvSpPr>
        <p:spPr>
          <a:xfrm>
            <a:off x="802825"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Instagram</a:t>
            </a:r>
            <a:endParaRPr>
              <a:latin typeface="Source Sans Pro"/>
              <a:ea typeface="Source Sans Pro"/>
              <a:cs typeface="Source Sans Pro"/>
              <a:sym typeface="Source Sans Pro"/>
            </a:endParaRPr>
          </a:p>
        </p:txBody>
      </p:sp>
      <p:pic>
        <p:nvPicPr>
          <p:cNvPr id="819" name="Google Shape;819;p117"/>
          <p:cNvPicPr preferRelativeResize="0"/>
          <p:nvPr/>
        </p:nvPicPr>
        <p:blipFill>
          <a:blip r:embed="rId4">
            <a:alphaModFix/>
          </a:blip>
          <a:stretch>
            <a:fillRect/>
          </a:stretch>
        </p:blipFill>
        <p:spPr>
          <a:xfrm>
            <a:off x="2643500" y="1751850"/>
            <a:ext cx="1639799" cy="1639799"/>
          </a:xfrm>
          <a:prstGeom prst="rect">
            <a:avLst/>
          </a:prstGeom>
          <a:noFill/>
          <a:ln>
            <a:noFill/>
          </a:ln>
        </p:spPr>
      </p:pic>
      <p:sp>
        <p:nvSpPr>
          <p:cNvPr id="820" name="Google Shape;820;p117"/>
          <p:cNvSpPr txBox="1"/>
          <p:nvPr/>
        </p:nvSpPr>
        <p:spPr>
          <a:xfrm>
            <a:off x="2920700"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Twitter</a:t>
            </a:r>
            <a:endParaRPr>
              <a:latin typeface="Source Sans Pro"/>
              <a:ea typeface="Source Sans Pro"/>
              <a:cs typeface="Source Sans Pro"/>
              <a:sym typeface="Source Sans Pro"/>
            </a:endParaRPr>
          </a:p>
        </p:txBody>
      </p:sp>
      <p:pic>
        <p:nvPicPr>
          <p:cNvPr id="821" name="Google Shape;821;p117"/>
          <p:cNvPicPr preferRelativeResize="0"/>
          <p:nvPr/>
        </p:nvPicPr>
        <p:blipFill>
          <a:blip r:embed="rId5">
            <a:alphaModFix/>
          </a:blip>
          <a:stretch>
            <a:fillRect/>
          </a:stretch>
        </p:blipFill>
        <p:spPr>
          <a:xfrm>
            <a:off x="4761375" y="1751850"/>
            <a:ext cx="1639801" cy="1639801"/>
          </a:xfrm>
          <a:prstGeom prst="rect">
            <a:avLst/>
          </a:prstGeom>
          <a:noFill/>
          <a:ln>
            <a:noFill/>
          </a:ln>
        </p:spPr>
      </p:pic>
      <p:sp>
        <p:nvSpPr>
          <p:cNvPr id="822" name="Google Shape;822;p117"/>
          <p:cNvSpPr txBox="1"/>
          <p:nvPr/>
        </p:nvSpPr>
        <p:spPr>
          <a:xfrm>
            <a:off x="5038575"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YouTube</a:t>
            </a:r>
            <a:endParaRPr>
              <a:latin typeface="Source Sans Pro"/>
              <a:ea typeface="Source Sans Pro"/>
              <a:cs typeface="Source Sans Pro"/>
              <a:sym typeface="Source Sans Pro"/>
            </a:endParaRPr>
          </a:p>
        </p:txBody>
      </p:sp>
      <p:pic>
        <p:nvPicPr>
          <p:cNvPr id="823" name="Google Shape;823;p117"/>
          <p:cNvPicPr preferRelativeResize="0"/>
          <p:nvPr/>
        </p:nvPicPr>
        <p:blipFill>
          <a:blip r:embed="rId6">
            <a:alphaModFix/>
          </a:blip>
          <a:stretch>
            <a:fillRect/>
          </a:stretch>
        </p:blipFill>
        <p:spPr>
          <a:xfrm>
            <a:off x="6879250" y="1751850"/>
            <a:ext cx="1639800" cy="1639800"/>
          </a:xfrm>
          <a:prstGeom prst="rect">
            <a:avLst/>
          </a:prstGeom>
          <a:noFill/>
          <a:ln>
            <a:noFill/>
          </a:ln>
        </p:spPr>
      </p:pic>
      <p:sp>
        <p:nvSpPr>
          <p:cNvPr id="824" name="Google Shape;824;p117"/>
          <p:cNvSpPr txBox="1"/>
          <p:nvPr/>
        </p:nvSpPr>
        <p:spPr>
          <a:xfrm>
            <a:off x="7156450"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WhatsApp</a:t>
            </a:r>
            <a:endParaRPr>
              <a:latin typeface="Source Sans Pro"/>
              <a:ea typeface="Source Sans Pro"/>
              <a:cs typeface="Source Sans Pro"/>
              <a:sym typeface="Source Sans Pr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Media - GDSC</a:t>
            </a:r>
            <a:endParaRPr/>
          </a:p>
        </p:txBody>
      </p:sp>
      <p:sp>
        <p:nvSpPr>
          <p:cNvPr id="830" name="Google Shape;830;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Follow our social media handles for regular updates</a:t>
            </a:r>
            <a:endParaRPr/>
          </a:p>
        </p:txBody>
      </p:sp>
      <p:pic>
        <p:nvPicPr>
          <p:cNvPr id="831" name="Google Shape;831;p118"/>
          <p:cNvPicPr preferRelativeResize="0"/>
          <p:nvPr/>
        </p:nvPicPr>
        <p:blipFill rotWithShape="1">
          <a:blip r:embed="rId3">
            <a:alphaModFix/>
          </a:blip>
          <a:srcRect b="0" l="0" r="0" t="0"/>
          <a:stretch/>
        </p:blipFill>
        <p:spPr>
          <a:xfrm>
            <a:off x="1423700" y="1751850"/>
            <a:ext cx="1639800" cy="1639800"/>
          </a:xfrm>
          <a:prstGeom prst="rect">
            <a:avLst/>
          </a:prstGeom>
          <a:noFill/>
          <a:ln>
            <a:noFill/>
          </a:ln>
        </p:spPr>
      </p:pic>
      <p:sp>
        <p:nvSpPr>
          <p:cNvPr id="832" name="Google Shape;832;p118"/>
          <p:cNvSpPr txBox="1"/>
          <p:nvPr/>
        </p:nvSpPr>
        <p:spPr>
          <a:xfrm>
            <a:off x="1700900"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Instagram</a:t>
            </a:r>
            <a:endParaRPr>
              <a:latin typeface="Source Sans Pro"/>
              <a:ea typeface="Source Sans Pro"/>
              <a:cs typeface="Source Sans Pro"/>
              <a:sym typeface="Source Sans Pro"/>
            </a:endParaRPr>
          </a:p>
        </p:txBody>
      </p:sp>
      <p:pic>
        <p:nvPicPr>
          <p:cNvPr id="833" name="Google Shape;833;p118"/>
          <p:cNvPicPr preferRelativeResize="0"/>
          <p:nvPr/>
        </p:nvPicPr>
        <p:blipFill rotWithShape="1">
          <a:blip r:embed="rId4">
            <a:alphaModFix/>
          </a:blip>
          <a:srcRect b="0" l="0" r="0" t="0"/>
          <a:stretch/>
        </p:blipFill>
        <p:spPr>
          <a:xfrm>
            <a:off x="5490800" y="1751850"/>
            <a:ext cx="1639800" cy="1639800"/>
          </a:xfrm>
          <a:prstGeom prst="rect">
            <a:avLst/>
          </a:prstGeom>
          <a:noFill/>
          <a:ln>
            <a:noFill/>
          </a:ln>
        </p:spPr>
      </p:pic>
      <p:sp>
        <p:nvSpPr>
          <p:cNvPr id="834" name="Google Shape;834;p118"/>
          <p:cNvSpPr txBox="1"/>
          <p:nvPr/>
        </p:nvSpPr>
        <p:spPr>
          <a:xfrm>
            <a:off x="5768000"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Twitter</a:t>
            </a:r>
            <a:endParaRPr>
              <a:latin typeface="Source Sans Pro"/>
              <a:ea typeface="Source Sans Pro"/>
              <a:cs typeface="Source Sans Pro"/>
              <a:sym typeface="Source Sans Pr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9"/>
          <p:cNvSpPr txBox="1"/>
          <p:nvPr>
            <p:ph type="title"/>
          </p:nvPr>
        </p:nvSpPr>
        <p:spPr>
          <a:xfrm>
            <a:off x="311700" y="1359050"/>
            <a:ext cx="8520600" cy="2192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7200"/>
              <a:t>Any Questions or Suggestions?</a:t>
            </a:r>
            <a:endParaRPr sz="72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20"/>
          <p:cNvSpPr txBox="1"/>
          <p:nvPr>
            <p:ph type="title"/>
          </p:nvPr>
        </p:nvSpPr>
        <p:spPr>
          <a:xfrm>
            <a:off x="311700" y="1838700"/>
            <a:ext cx="8520600" cy="146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7200"/>
              <a:t>Thank You!</a:t>
            </a:r>
            <a:endParaRPr sz="7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Lists in Python vs Arrays in C</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Code for reversing an array </a:t>
            </a:r>
            <a:endParaRPr/>
          </a:p>
          <a:p>
            <a:pPr indent="-342900" lvl="0" marL="457200" rtl="0" algn="l">
              <a:spcBef>
                <a:spcPts val="0"/>
              </a:spcBef>
              <a:spcAft>
                <a:spcPts val="0"/>
              </a:spcAft>
              <a:buSzPts val="1800"/>
              <a:buChar char="-"/>
            </a:pPr>
            <a:r>
              <a:rPr lang="en"/>
              <a:t>Lot of inbuilt methods in Python</a:t>
            </a:r>
            <a:endParaRPr/>
          </a:p>
          <a:p>
            <a:pPr indent="-342900" lvl="0" marL="457200" rtl="0" algn="l">
              <a:spcBef>
                <a:spcPts val="0"/>
              </a:spcBef>
              <a:spcAft>
                <a:spcPts val="0"/>
              </a:spcAft>
              <a:buSzPts val="1800"/>
              <a:buChar char="-"/>
            </a:pPr>
            <a:r>
              <a:rPr lang="en"/>
              <a:t>Easy and concise compared to C</a:t>
            </a:r>
            <a:endParaRPr/>
          </a:p>
        </p:txBody>
      </p:sp>
      <p:pic>
        <p:nvPicPr>
          <p:cNvPr id="127" name="Google Shape;127;p23"/>
          <p:cNvPicPr preferRelativeResize="0"/>
          <p:nvPr/>
        </p:nvPicPr>
        <p:blipFill>
          <a:blip r:embed="rId3">
            <a:alphaModFix/>
          </a:blip>
          <a:stretch>
            <a:fillRect/>
          </a:stretch>
        </p:blipFill>
        <p:spPr>
          <a:xfrm>
            <a:off x="4431750" y="1152475"/>
            <a:ext cx="4214700" cy="3601950"/>
          </a:xfrm>
          <a:prstGeom prst="rect">
            <a:avLst/>
          </a:prstGeom>
          <a:noFill/>
          <a:ln>
            <a:noFill/>
          </a:ln>
        </p:spPr>
      </p:pic>
      <p:pic>
        <p:nvPicPr>
          <p:cNvPr id="128" name="Google Shape;128;p23"/>
          <p:cNvPicPr preferRelativeResize="0"/>
          <p:nvPr/>
        </p:nvPicPr>
        <p:blipFill>
          <a:blip r:embed="rId4">
            <a:alphaModFix/>
          </a:blip>
          <a:stretch>
            <a:fillRect/>
          </a:stretch>
        </p:blipFill>
        <p:spPr>
          <a:xfrm>
            <a:off x="595002" y="2970300"/>
            <a:ext cx="3392675" cy="1235675"/>
          </a:xfrm>
          <a:prstGeom prst="rect">
            <a:avLst/>
          </a:prstGeom>
          <a:noFill/>
          <a:ln>
            <a:noFill/>
          </a:ln>
        </p:spPr>
      </p:pic>
      <p:sp>
        <p:nvSpPr>
          <p:cNvPr id="129" name="Google Shape;129;p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30" name="Google Shape;130;p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1" name="Google Shape;131;p23"/>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accent1"/>
              </a:solidFill>
            </a:endParaRPr>
          </a:p>
          <a:p>
            <a:pPr indent="0" lvl="0" marL="0" rtl="0" algn="l">
              <a:spcBef>
                <a:spcPts val="1200"/>
              </a:spcBef>
              <a:spcAft>
                <a:spcPts val="0"/>
              </a:spcAft>
              <a:buNone/>
            </a:pPr>
            <a:r>
              <a:rPr lang="en">
                <a:solidFill>
                  <a:schemeClr val="accent1"/>
                </a:solidFill>
              </a:rPr>
              <a:t>A simple task for </a:t>
            </a:r>
            <a:r>
              <a:rPr lang="en">
                <a:solidFill>
                  <a:schemeClr val="accent1"/>
                </a:solidFill>
              </a:rPr>
              <a:t>counting the</a:t>
            </a:r>
            <a:r>
              <a:rPr lang="en">
                <a:solidFill>
                  <a:schemeClr val="accent1"/>
                </a:solidFill>
              </a:rPr>
              <a:t> </a:t>
            </a:r>
            <a:r>
              <a:rPr b="1" lang="en">
                <a:solidFill>
                  <a:schemeClr val="accent1"/>
                </a:solidFill>
              </a:rPr>
              <a:t>number of </a:t>
            </a:r>
            <a:r>
              <a:rPr lang="en">
                <a:solidFill>
                  <a:schemeClr val="accent1"/>
                </a:solidFill>
              </a:rPr>
              <a:t>                                                                                                                 </a:t>
            </a:r>
            <a:r>
              <a:rPr b="1" lang="en">
                <a:solidFill>
                  <a:schemeClr val="accent1"/>
                </a:solidFill>
              </a:rPr>
              <a:t>of occurrence </a:t>
            </a:r>
            <a:r>
              <a:rPr lang="en">
                <a:solidFill>
                  <a:schemeClr val="accent1"/>
                </a:solidFill>
              </a:rPr>
              <a:t>of a particular element in an array                                                                                                               is so much longer in C than in Python !</a:t>
            </a:r>
            <a:endParaRPr>
              <a:solidFill>
                <a:schemeClr val="accent1"/>
              </a:solidFill>
            </a:endParaRPr>
          </a:p>
          <a:p>
            <a:pPr indent="0" lvl="0" marL="0" rtl="0" algn="l">
              <a:spcBef>
                <a:spcPts val="1200"/>
              </a:spcBef>
              <a:spcAft>
                <a:spcPts val="1200"/>
              </a:spcAft>
              <a:buNone/>
            </a:pPr>
            <a:r>
              <a:rPr lang="en">
                <a:solidFill>
                  <a:schemeClr val="accent1"/>
                </a:solidFill>
              </a:rPr>
              <a:t>Look it for yourself !</a:t>
            </a:r>
            <a:endParaRPr>
              <a:solidFill>
                <a:schemeClr val="accent1"/>
              </a:solidFill>
            </a:endParaRPr>
          </a:p>
        </p:txBody>
      </p:sp>
      <p:sp>
        <p:nvSpPr>
          <p:cNvPr id="137" name="Google Shape;137;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Python wins??? </a:t>
            </a:r>
            <a:r>
              <a:rPr lang="en" strike="sngStrike"/>
              <a:t>Wait, not yet!</a:t>
            </a:r>
            <a:r>
              <a:rPr lang="en"/>
              <a:t> - Now, yes - Maybe?</a:t>
            </a:r>
            <a:endParaRPr/>
          </a:p>
        </p:txBody>
      </p:sp>
      <p:pic>
        <p:nvPicPr>
          <p:cNvPr id="138" name="Google Shape;138;p24"/>
          <p:cNvPicPr preferRelativeResize="0"/>
          <p:nvPr/>
        </p:nvPicPr>
        <p:blipFill>
          <a:blip r:embed="rId3">
            <a:alphaModFix/>
          </a:blip>
          <a:stretch>
            <a:fillRect/>
          </a:stretch>
        </p:blipFill>
        <p:spPr>
          <a:xfrm>
            <a:off x="4479200" y="1354125"/>
            <a:ext cx="4593676" cy="3358750"/>
          </a:xfrm>
          <a:prstGeom prst="rect">
            <a:avLst/>
          </a:prstGeom>
          <a:noFill/>
          <a:ln>
            <a:noFill/>
          </a:ln>
        </p:spPr>
      </p:pic>
      <p:pic>
        <p:nvPicPr>
          <p:cNvPr id="139" name="Google Shape;139;p24"/>
          <p:cNvPicPr preferRelativeResize="0"/>
          <p:nvPr/>
        </p:nvPicPr>
        <p:blipFill>
          <a:blip r:embed="rId4">
            <a:alphaModFix/>
          </a:blip>
          <a:stretch>
            <a:fillRect/>
          </a:stretch>
        </p:blipFill>
        <p:spPr>
          <a:xfrm>
            <a:off x="235500" y="3092500"/>
            <a:ext cx="4004725" cy="147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Inbuilt Functions in Lists</a:t>
            </a:r>
            <a:endParaRPr/>
          </a:p>
        </p:txBody>
      </p:sp>
      <p:sp>
        <p:nvSpPr>
          <p:cNvPr id="145" name="Google Shape;145;p25"/>
          <p:cNvSpPr txBox="1"/>
          <p:nvPr>
            <p:ph idx="1" type="body"/>
          </p:nvPr>
        </p:nvSpPr>
        <p:spPr>
          <a:xfrm>
            <a:off x="311700" y="122232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i="1" lang="en" sz="5425">
                <a:highlight>
                  <a:srgbClr val="FFFFFF"/>
                </a:highlight>
                <a:latin typeface="Verdana"/>
                <a:ea typeface="Verdana"/>
                <a:cs typeface="Verdana"/>
                <a:sym typeface="Verdana"/>
              </a:rPr>
              <a:t>Due to the popularity of lists, it has a lot of in-built methods </a:t>
            </a:r>
            <a:r>
              <a:rPr i="1" lang="en" sz="5425">
                <a:highlight>
                  <a:schemeClr val="lt1"/>
                </a:highlight>
                <a:latin typeface="Verdana"/>
                <a:ea typeface="Verdana"/>
                <a:cs typeface="Verdana"/>
                <a:sym typeface="Verdana"/>
              </a:rPr>
              <a:t>(which you can explore ) </a:t>
            </a:r>
            <a:r>
              <a:rPr i="1" lang="en" sz="5425">
                <a:highlight>
                  <a:srgbClr val="FFFFFF"/>
                </a:highlight>
                <a:latin typeface="Verdana"/>
                <a:ea typeface="Verdana"/>
                <a:cs typeface="Verdana"/>
                <a:sym typeface="Verdana"/>
              </a:rPr>
              <a:t>listed as </a:t>
            </a:r>
            <a:endParaRPr i="1" sz="5025">
              <a:solidFill>
                <a:schemeClr val="dk2"/>
              </a:solidFill>
              <a:highlight>
                <a:srgbClr val="FFFFFF"/>
              </a:highlight>
              <a:latin typeface="Verdana"/>
              <a:ea typeface="Verdana"/>
              <a:cs typeface="Verdana"/>
              <a:sym typeface="Verdana"/>
            </a:endParaRPr>
          </a:p>
          <a:p>
            <a:pPr indent="457200" lvl="0" marL="0" rtl="0" algn="l">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append()	Adds an element at the end of the list</a:t>
            </a:r>
            <a:endParaRPr sz="4625">
              <a:solidFill>
                <a:schemeClr val="dk2"/>
              </a:solidFill>
              <a:highlight>
                <a:srgbClr val="FFFFFF"/>
              </a:highlight>
              <a:latin typeface="Verdana"/>
              <a:ea typeface="Verdana"/>
              <a:cs typeface="Verdana"/>
              <a:sym typeface="Verdana"/>
            </a:endParaRPr>
          </a:p>
          <a:p>
            <a:pPr indent="457200" lvl="0" marL="0" rtl="0" algn="l">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copy()	Returns a copy of the list</a:t>
            </a:r>
            <a:endParaRPr sz="4625">
              <a:solidFill>
                <a:schemeClr val="dk2"/>
              </a:solidFill>
              <a:highlight>
                <a:srgbClr val="FFFFFF"/>
              </a:highlight>
              <a:latin typeface="Verdana"/>
              <a:ea typeface="Verdana"/>
              <a:cs typeface="Verdana"/>
              <a:sym typeface="Verdana"/>
            </a:endParaRPr>
          </a:p>
          <a:p>
            <a:pPr indent="457200" lvl="0" marL="0" rtl="0" algn="l">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count()	Returns the number of elements with the specified value</a:t>
            </a:r>
            <a:endParaRPr sz="4625">
              <a:solidFill>
                <a:schemeClr val="dk2"/>
              </a:solidFill>
              <a:highlight>
                <a:srgbClr val="FFFFFF"/>
              </a:highlight>
              <a:latin typeface="Verdana"/>
              <a:ea typeface="Verdana"/>
              <a:cs typeface="Verdana"/>
              <a:sym typeface="Verdana"/>
            </a:endParaRPr>
          </a:p>
          <a:p>
            <a:pPr indent="0" lvl="0" marL="0" rtl="0" algn="l">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	index()	Returns the index of the first element with the specified value</a:t>
            </a:r>
            <a:endParaRPr sz="4625">
              <a:solidFill>
                <a:schemeClr val="dk2"/>
              </a:solidFill>
              <a:highlight>
                <a:srgbClr val="FFFFFF"/>
              </a:highlight>
              <a:latin typeface="Verdana"/>
              <a:ea typeface="Verdana"/>
              <a:cs typeface="Verdana"/>
              <a:sym typeface="Verdana"/>
            </a:endParaRPr>
          </a:p>
          <a:p>
            <a:pPr indent="457200" lvl="0" marL="0" rtl="0" algn="l">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insert()	Adds an element at the specified position</a:t>
            </a:r>
            <a:endParaRPr sz="4625">
              <a:solidFill>
                <a:schemeClr val="dk2"/>
              </a:solidFill>
              <a:highlight>
                <a:srgbClr val="FFFFFF"/>
              </a:highlight>
              <a:latin typeface="Verdana"/>
              <a:ea typeface="Verdana"/>
              <a:cs typeface="Verdana"/>
              <a:sym typeface="Verdana"/>
            </a:endParaRPr>
          </a:p>
          <a:p>
            <a:pPr indent="457200" lvl="0" marL="0" rtl="0" algn="l">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pop()		Removes the element at the specified position</a:t>
            </a:r>
            <a:endParaRPr sz="4625">
              <a:solidFill>
                <a:schemeClr val="dk2"/>
              </a:solidFill>
              <a:highlight>
                <a:srgbClr val="FFFFFF"/>
              </a:highlight>
              <a:latin typeface="Verdana"/>
              <a:ea typeface="Verdana"/>
              <a:cs typeface="Verdana"/>
              <a:sym typeface="Verdana"/>
            </a:endParaRPr>
          </a:p>
          <a:p>
            <a:pPr indent="457200" lvl="0" marL="0" rtl="0" algn="l">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remove()	Removes the item with the specified value</a:t>
            </a:r>
            <a:endParaRPr sz="4625">
              <a:solidFill>
                <a:schemeClr val="dk2"/>
              </a:solidFill>
              <a:highlight>
                <a:srgbClr val="FFFFFF"/>
              </a:highlight>
              <a:latin typeface="Verdana"/>
              <a:ea typeface="Verdana"/>
              <a:cs typeface="Verdana"/>
              <a:sym typeface="Verdana"/>
            </a:endParaRPr>
          </a:p>
          <a:p>
            <a:pPr indent="457200" lvl="0" marL="0" rtl="0" algn="l">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reverse()	Reverses the order of the list</a:t>
            </a:r>
            <a:endParaRPr sz="4625">
              <a:solidFill>
                <a:schemeClr val="dk2"/>
              </a:solidFill>
              <a:highlight>
                <a:srgbClr val="FFFFFF"/>
              </a:highlight>
              <a:latin typeface="Verdana"/>
              <a:ea typeface="Verdana"/>
              <a:cs typeface="Verdana"/>
              <a:sym typeface="Verdana"/>
            </a:endParaRPr>
          </a:p>
          <a:p>
            <a:pPr indent="457200" lvl="0" marL="0" rtl="0" algn="l">
              <a:spcBef>
                <a:spcPts val="1200"/>
              </a:spcBef>
              <a:spcAft>
                <a:spcPts val="0"/>
              </a:spcAft>
              <a:buClr>
                <a:schemeClr val="dk2"/>
              </a:buClr>
              <a:buSzPts val="275"/>
              <a:buFont typeface="Arial"/>
              <a:buNone/>
            </a:pPr>
            <a:r>
              <a:rPr lang="en" sz="4625">
                <a:solidFill>
                  <a:schemeClr val="dk2"/>
                </a:solidFill>
                <a:highlight>
                  <a:srgbClr val="FFFFFF"/>
                </a:highlight>
                <a:latin typeface="Verdana"/>
                <a:ea typeface="Verdana"/>
                <a:cs typeface="Verdana"/>
                <a:sym typeface="Verdana"/>
              </a:rPr>
              <a:t>sort()		Sorts the list</a:t>
            </a:r>
            <a:endParaRPr sz="4625">
              <a:solidFill>
                <a:schemeClr val="dk2"/>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150">
              <a:solidFill>
                <a:schemeClr val="dk2"/>
              </a:solidFill>
              <a:highlight>
                <a:srgbClr val="FFFFFF"/>
              </a:highlight>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List Comprehension</a:t>
            </a:r>
            <a:endParaRPr/>
          </a:p>
        </p:txBody>
      </p:sp>
      <p:sp>
        <p:nvSpPr>
          <p:cNvPr id="151" name="Google Shape;151;p26"/>
          <p:cNvSpPr txBox="1"/>
          <p:nvPr>
            <p:ph idx="1" type="body"/>
          </p:nvPr>
        </p:nvSpPr>
        <p:spPr>
          <a:xfrm>
            <a:off x="254200" y="1152475"/>
            <a:ext cx="8578200" cy="37407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150">
                <a:solidFill>
                  <a:schemeClr val="dk2"/>
                </a:solidFill>
                <a:highlight>
                  <a:srgbClr val="FFFFFF"/>
                </a:highlight>
                <a:latin typeface="Verdana"/>
                <a:ea typeface="Verdana"/>
                <a:cs typeface="Verdana"/>
                <a:sym typeface="Verdana"/>
              </a:rPr>
              <a:t>Use list comprehension when you want to create a new list based on the values of an existing list.</a:t>
            </a:r>
            <a:endParaRPr sz="1150">
              <a:solidFill>
                <a:schemeClr val="dk2"/>
              </a:solidFill>
              <a:highlight>
                <a:srgbClr val="FFFFFF"/>
              </a:highlight>
              <a:latin typeface="Verdana"/>
              <a:ea typeface="Verdana"/>
              <a:cs typeface="Verdana"/>
              <a:sym typeface="Verdana"/>
            </a:endParaRPr>
          </a:p>
          <a:p>
            <a:pPr indent="0" lvl="0" marL="0" rtl="0" algn="l">
              <a:spcBef>
                <a:spcPts val="1400"/>
              </a:spcBef>
              <a:spcAft>
                <a:spcPts val="0"/>
              </a:spcAft>
              <a:buClr>
                <a:schemeClr val="dk2"/>
              </a:buClr>
              <a:buSzPts val="1100"/>
              <a:buFont typeface="Arial"/>
              <a:buNone/>
            </a:pPr>
            <a:r>
              <a:rPr lang="en" sz="1150">
                <a:solidFill>
                  <a:schemeClr val="dk2"/>
                </a:solidFill>
                <a:highlight>
                  <a:srgbClr val="FFFFFF"/>
                </a:highlight>
                <a:latin typeface="Verdana"/>
                <a:ea typeface="Verdana"/>
                <a:cs typeface="Verdana"/>
                <a:sym typeface="Verdana"/>
              </a:rPr>
              <a:t>It offers shorter syntax compared to using for loops to create a new list</a:t>
            </a:r>
            <a:endParaRPr sz="1150">
              <a:solidFill>
                <a:schemeClr val="dk2"/>
              </a:solidFill>
              <a:highlight>
                <a:srgbClr val="FFFFFF"/>
              </a:highlight>
              <a:latin typeface="Verdana"/>
              <a:ea typeface="Verdana"/>
              <a:cs typeface="Verdana"/>
              <a:sym typeface="Verdana"/>
            </a:endParaRPr>
          </a:p>
          <a:p>
            <a:pPr indent="0" lvl="0" marL="0" rtl="0" algn="l">
              <a:spcBef>
                <a:spcPts val="140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1200"/>
              </a:spcAft>
              <a:buNone/>
            </a:pPr>
            <a:r>
              <a:t/>
            </a:r>
            <a:endParaRPr/>
          </a:p>
        </p:txBody>
      </p:sp>
      <p:pic>
        <p:nvPicPr>
          <p:cNvPr id="152" name="Google Shape;152;p26"/>
          <p:cNvPicPr preferRelativeResize="0"/>
          <p:nvPr/>
        </p:nvPicPr>
        <p:blipFill>
          <a:blip r:embed="rId3">
            <a:alphaModFix/>
          </a:blip>
          <a:stretch>
            <a:fillRect/>
          </a:stretch>
        </p:blipFill>
        <p:spPr>
          <a:xfrm>
            <a:off x="254200" y="2046475"/>
            <a:ext cx="5206250" cy="2925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287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Tuples </a:t>
            </a:r>
            <a:endParaRPr/>
          </a:p>
        </p:txBody>
      </p:sp>
      <p:sp>
        <p:nvSpPr>
          <p:cNvPr id="158" name="Google Shape;158;p27"/>
          <p:cNvSpPr txBox="1"/>
          <p:nvPr>
            <p:ph idx="1" type="body"/>
          </p:nvPr>
        </p:nvSpPr>
        <p:spPr>
          <a:xfrm>
            <a:off x="145475" y="910425"/>
            <a:ext cx="8625300" cy="40290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150">
                <a:solidFill>
                  <a:schemeClr val="dk2"/>
                </a:solidFill>
                <a:highlight>
                  <a:srgbClr val="FFFFFF"/>
                </a:highlight>
                <a:latin typeface="Verdana"/>
                <a:ea typeface="Verdana"/>
                <a:cs typeface="Verdana"/>
                <a:sym typeface="Verdana"/>
              </a:rPr>
              <a:t>A tuple is a collection which is ordered and immutable(unchangeable)</a:t>
            </a:r>
            <a:endParaRPr sz="1150">
              <a:solidFill>
                <a:schemeClr val="dk2"/>
              </a:solidFill>
              <a:highlight>
                <a:srgbClr val="FFFFFF"/>
              </a:highlight>
              <a:latin typeface="Verdana"/>
              <a:ea typeface="Verdana"/>
              <a:cs typeface="Verdana"/>
              <a:sym typeface="Verdana"/>
            </a:endParaRPr>
          </a:p>
          <a:p>
            <a:pPr indent="0" lvl="0" marL="0" rtl="0" algn="l">
              <a:spcBef>
                <a:spcPts val="1400"/>
              </a:spcBef>
              <a:spcAft>
                <a:spcPts val="0"/>
              </a:spcAft>
              <a:buNone/>
            </a:pPr>
            <a:r>
              <a:rPr lang="en" sz="1150">
                <a:solidFill>
                  <a:schemeClr val="dk2"/>
                </a:solidFill>
                <a:highlight>
                  <a:srgbClr val="FFFFFF"/>
                </a:highlight>
                <a:latin typeface="Verdana"/>
                <a:ea typeface="Verdana"/>
                <a:cs typeface="Verdana"/>
                <a:sym typeface="Verdana"/>
              </a:rPr>
              <a:t>Tuples are fixed size in nature whereas lists are dynamic. In other words, a tuple is immutable whereas a list is mutable.</a:t>
            </a:r>
            <a:endParaRPr sz="1150">
              <a:solidFill>
                <a:schemeClr val="dk2"/>
              </a:solidFill>
              <a:highlight>
                <a:srgbClr val="FFFFFF"/>
              </a:highlight>
              <a:latin typeface="Verdana"/>
              <a:ea typeface="Verdana"/>
              <a:cs typeface="Verdana"/>
              <a:sym typeface="Verdana"/>
            </a:endParaRPr>
          </a:p>
          <a:p>
            <a:pPr indent="0" lvl="0" marL="0" rtl="0" algn="l">
              <a:spcBef>
                <a:spcPts val="14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4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400"/>
              </a:spcBef>
              <a:spcAft>
                <a:spcPts val="0"/>
              </a:spcAft>
              <a:buClr>
                <a:schemeClr val="dk2"/>
              </a:buClr>
              <a:buSzPts val="1100"/>
              <a:buFont typeface="Arial"/>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40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1200"/>
              </a:spcAft>
              <a:buNone/>
            </a:pPr>
            <a:r>
              <a:t/>
            </a:r>
            <a:endParaRPr sz="1150">
              <a:solidFill>
                <a:schemeClr val="dk2"/>
              </a:solidFill>
              <a:highlight>
                <a:srgbClr val="FFFFFF"/>
              </a:highlight>
              <a:latin typeface="Verdana"/>
              <a:ea typeface="Verdana"/>
              <a:cs typeface="Verdana"/>
              <a:sym typeface="Verdana"/>
            </a:endParaRPr>
          </a:p>
        </p:txBody>
      </p:sp>
      <p:pic>
        <p:nvPicPr>
          <p:cNvPr id="159" name="Google Shape;159;p27"/>
          <p:cNvPicPr preferRelativeResize="0"/>
          <p:nvPr/>
        </p:nvPicPr>
        <p:blipFill>
          <a:blip r:embed="rId3">
            <a:alphaModFix/>
          </a:blip>
          <a:stretch>
            <a:fillRect/>
          </a:stretch>
        </p:blipFill>
        <p:spPr>
          <a:xfrm>
            <a:off x="1466375" y="1789950"/>
            <a:ext cx="5593275" cy="305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250250" y="2782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on Tuples</a:t>
            </a:r>
            <a:endParaRPr/>
          </a:p>
        </p:txBody>
      </p:sp>
      <p:sp>
        <p:nvSpPr>
          <p:cNvPr id="165" name="Google Shape;165;p28"/>
          <p:cNvSpPr txBox="1"/>
          <p:nvPr>
            <p:ph idx="1" type="body"/>
          </p:nvPr>
        </p:nvSpPr>
        <p:spPr>
          <a:xfrm>
            <a:off x="250250" y="989425"/>
            <a:ext cx="8633400" cy="42537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Clr>
                <a:schemeClr val="dk2"/>
              </a:buClr>
              <a:buSzPct val="29187"/>
              <a:buFont typeface="Arial"/>
              <a:buNone/>
            </a:pPr>
            <a:r>
              <a:rPr lang="en" sz="3768"/>
              <a:t>You can't add elements to a tuple. Tuples have no append method.</a:t>
            </a:r>
            <a:endParaRPr sz="3768"/>
          </a:p>
          <a:p>
            <a:pPr indent="0" lvl="0" marL="0" rtl="0" algn="l">
              <a:spcBef>
                <a:spcPts val="1200"/>
              </a:spcBef>
              <a:spcAft>
                <a:spcPts val="0"/>
              </a:spcAft>
              <a:buClr>
                <a:schemeClr val="dk2"/>
              </a:buClr>
              <a:buSzPct val="29187"/>
              <a:buFont typeface="Arial"/>
              <a:buNone/>
            </a:pPr>
            <a:r>
              <a:rPr lang="en" sz="3768"/>
              <a:t>You can't remove elements from a tuple. </a:t>
            </a:r>
            <a:endParaRPr sz="3768"/>
          </a:p>
          <a:p>
            <a:pPr indent="0" lvl="0" marL="0" rtl="0" algn="l">
              <a:spcBef>
                <a:spcPts val="1200"/>
              </a:spcBef>
              <a:spcAft>
                <a:spcPts val="0"/>
              </a:spcAft>
              <a:buClr>
                <a:schemeClr val="dk2"/>
              </a:buClr>
              <a:buSzPct val="29187"/>
              <a:buFont typeface="Arial"/>
              <a:buNone/>
            </a:pPr>
            <a:r>
              <a:rPr lang="en" sz="3768"/>
              <a:t>You can find elements in a tuple, since this doesn’t change the tuple.</a:t>
            </a:r>
            <a:endParaRPr sz="3768"/>
          </a:p>
          <a:p>
            <a:pPr indent="0" lvl="0" marL="0" rtl="0" algn="l">
              <a:spcBef>
                <a:spcPts val="1200"/>
              </a:spcBef>
              <a:spcAft>
                <a:spcPts val="0"/>
              </a:spcAft>
              <a:buNone/>
            </a:pPr>
            <a:r>
              <a:rPr b="1" lang="en" sz="3768"/>
              <a:t>Why tuples when there is lists ? Or when to use tuples?</a:t>
            </a:r>
            <a:endParaRPr b="1" sz="3768"/>
          </a:p>
          <a:p>
            <a:pPr indent="-324324" lvl="0" marL="457200" rtl="0" algn="l">
              <a:spcBef>
                <a:spcPts val="1200"/>
              </a:spcBef>
              <a:spcAft>
                <a:spcPts val="0"/>
              </a:spcAft>
              <a:buSzPct val="100000"/>
              <a:buChar char="-"/>
            </a:pPr>
            <a:r>
              <a:rPr lang="en" sz="3768"/>
              <a:t>Faster than lists. If you're defining a constant set of values and all you would do with it is iterate through it, use a tuple instead of a list.</a:t>
            </a:r>
            <a:r>
              <a:rPr lang="en" sz="3768"/>
              <a:t>                                                                                                                            </a:t>
            </a:r>
            <a:endParaRPr sz="3768"/>
          </a:p>
          <a:p>
            <a:pPr indent="-324324" lvl="0" marL="457200" rtl="0" algn="l">
              <a:spcBef>
                <a:spcPts val="0"/>
              </a:spcBef>
              <a:spcAft>
                <a:spcPts val="0"/>
              </a:spcAft>
              <a:buSzPct val="100000"/>
              <a:buChar char="-"/>
            </a:pPr>
            <a:r>
              <a:rPr lang="en" sz="3768"/>
              <a:t>Makes your code safer if you “write-protect” data that does not need to be changed. Using a tuple is like having an implied assert statement that this dat</a:t>
            </a:r>
            <a:r>
              <a:rPr lang="en" sz="3768"/>
              <a:t>a is constant.</a:t>
            </a:r>
            <a:endParaRPr sz="3768"/>
          </a:p>
          <a:p>
            <a:pPr indent="0" lvl="0" marL="0" rtl="0" algn="l">
              <a:spcBef>
                <a:spcPts val="1200"/>
              </a:spcBef>
              <a:spcAft>
                <a:spcPts val="0"/>
              </a:spcAft>
              <a:buClr>
                <a:schemeClr val="dk2"/>
              </a:buClr>
              <a:buSzPct val="29187"/>
              <a:buFont typeface="Arial"/>
              <a:buNone/>
            </a:pPr>
            <a:r>
              <a:rPr i="1" lang="en" sz="3768"/>
              <a:t>Tuples are like Jee Advanced Ranks, you can't change them ! Ok,  but </a:t>
            </a:r>
            <a:r>
              <a:rPr b="1" i="1" lang="en" sz="3768"/>
              <a:t>one paper can not decide my future </a:t>
            </a:r>
            <a:r>
              <a:rPr lang="en" sz="4331">
                <a:solidFill>
                  <a:schemeClr val="accent1"/>
                </a:solidFill>
                <a:highlight>
                  <a:srgbClr val="FFFFFF"/>
                </a:highlight>
                <a:latin typeface="Arial"/>
                <a:ea typeface="Arial"/>
                <a:cs typeface="Arial"/>
                <a:sym typeface="Arial"/>
              </a:rPr>
              <a:t>😉!</a:t>
            </a:r>
            <a:r>
              <a:rPr i="1" lang="en" sz="3768"/>
              <a:t>	</a:t>
            </a:r>
            <a:endParaRPr i="1" sz="3768"/>
          </a:p>
          <a:p>
            <a:pPr indent="0" lvl="0" marL="0" rtl="0" algn="l">
              <a:spcBef>
                <a:spcPts val="1200"/>
              </a:spcBef>
              <a:spcAft>
                <a:spcPts val="0"/>
              </a:spcAft>
              <a:buClr>
                <a:schemeClr val="dk2"/>
              </a:buClr>
              <a:buSzPct val="84615"/>
              <a:buFont typeface="Arial"/>
              <a:buNone/>
            </a:pPr>
            <a:r>
              <a:t/>
            </a:r>
            <a:endParaRPr i="1"/>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267825" y="1516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Sets - The one we see in Math? Yes! </a:t>
            </a:r>
            <a:endParaRPr/>
          </a:p>
        </p:txBody>
      </p:sp>
      <p:sp>
        <p:nvSpPr>
          <p:cNvPr id="171" name="Google Shape;171;p29"/>
          <p:cNvSpPr txBox="1"/>
          <p:nvPr>
            <p:ph idx="1" type="body"/>
          </p:nvPr>
        </p:nvSpPr>
        <p:spPr>
          <a:xfrm>
            <a:off x="188825" y="687300"/>
            <a:ext cx="8520600" cy="4397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Sets are defined by</a:t>
            </a:r>
            <a:r>
              <a:rPr b="1" lang="en" sz="1500"/>
              <a:t> unique</a:t>
            </a:r>
            <a:r>
              <a:rPr lang="en" sz="1500"/>
              <a:t> elements and are </a:t>
            </a:r>
            <a:r>
              <a:rPr b="1" lang="en" sz="1500"/>
              <a:t>unordered</a:t>
            </a:r>
            <a:endParaRPr b="1" sz="1500"/>
          </a:p>
          <a:p>
            <a:pPr indent="0" lvl="0" marL="0" rtl="0" algn="l">
              <a:spcBef>
                <a:spcPts val="1200"/>
              </a:spcBef>
              <a:spcAft>
                <a:spcPts val="0"/>
              </a:spcAft>
              <a:buNone/>
            </a:pPr>
            <a:r>
              <a:rPr lang="en" sz="1350">
                <a:solidFill>
                  <a:schemeClr val="dk2"/>
                </a:solidFill>
                <a:highlight>
                  <a:srgbClr val="FFFFCC"/>
                </a:highlight>
                <a:latin typeface="Verdana"/>
                <a:ea typeface="Verdana"/>
                <a:cs typeface="Verdana"/>
                <a:sym typeface="Verdana"/>
              </a:rPr>
              <a:t>Note: Set </a:t>
            </a:r>
            <a:r>
              <a:rPr i="1" lang="en" sz="1350">
                <a:solidFill>
                  <a:schemeClr val="dk2"/>
                </a:solidFill>
                <a:highlight>
                  <a:srgbClr val="FFFFCC"/>
                </a:highlight>
                <a:latin typeface="Verdana"/>
                <a:ea typeface="Verdana"/>
                <a:cs typeface="Verdana"/>
                <a:sym typeface="Verdana"/>
              </a:rPr>
              <a:t>items</a:t>
            </a:r>
            <a:r>
              <a:rPr lang="en" sz="1350">
                <a:solidFill>
                  <a:schemeClr val="dk2"/>
                </a:solidFill>
                <a:highlight>
                  <a:srgbClr val="FFFFCC"/>
                </a:highlight>
                <a:latin typeface="Verdana"/>
                <a:ea typeface="Verdana"/>
                <a:cs typeface="Verdana"/>
                <a:sym typeface="Verdana"/>
              </a:rPr>
              <a:t> are unchangeable, but you can remove items and add new items.-</a:t>
            </a:r>
            <a:endParaRPr sz="2000"/>
          </a:p>
          <a:p>
            <a:pPr indent="0" lvl="0" marL="0" rtl="0" algn="l">
              <a:spcBef>
                <a:spcPts val="1200"/>
              </a:spcBef>
              <a:spcAft>
                <a:spcPts val="0"/>
              </a:spcAft>
              <a:buNone/>
            </a:pPr>
            <a:r>
              <a:rPr b="1" lang="en" sz="1600"/>
              <a:t>When to use a set : </a:t>
            </a:r>
            <a:r>
              <a:rPr lang="en" sz="1500"/>
              <a:t>If you just need to know whether or not a value is present , but without ordering     (and you don't need to store duplicates) Use a set.</a:t>
            </a:r>
            <a:endParaRPr sz="1500"/>
          </a:p>
          <a:p>
            <a:pPr indent="0" lvl="0" marL="0" rtl="0" algn="l">
              <a:spcBef>
                <a:spcPts val="1200"/>
              </a:spcBef>
              <a:spcAft>
                <a:spcPts val="0"/>
              </a:spcAft>
              <a:buNone/>
            </a:pPr>
            <a:r>
              <a:t/>
            </a:r>
            <a:endParaRPr sz="1500"/>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sz="1900"/>
              <a:t>What might be the </a:t>
            </a:r>
            <a:r>
              <a:rPr b="1" lang="en" sz="1900"/>
              <a:t>Output ? </a:t>
            </a:r>
            <a:endParaRPr b="1" sz="1900"/>
          </a:p>
        </p:txBody>
      </p:sp>
      <p:pic>
        <p:nvPicPr>
          <p:cNvPr id="172" name="Google Shape;172;p29"/>
          <p:cNvPicPr preferRelativeResize="0"/>
          <p:nvPr/>
        </p:nvPicPr>
        <p:blipFill>
          <a:blip r:embed="rId3">
            <a:alphaModFix/>
          </a:blip>
          <a:stretch>
            <a:fillRect/>
          </a:stretch>
        </p:blipFill>
        <p:spPr>
          <a:xfrm>
            <a:off x="1764825" y="2107050"/>
            <a:ext cx="4981100" cy="221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267825" y="1516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178" name="Google Shape;178;p30"/>
          <p:cNvSpPr txBox="1"/>
          <p:nvPr>
            <p:ph idx="1" type="body"/>
          </p:nvPr>
        </p:nvSpPr>
        <p:spPr>
          <a:xfrm>
            <a:off x="188825" y="687300"/>
            <a:ext cx="8520600" cy="4161900"/>
          </a:xfrm>
          <a:prstGeom prst="rect">
            <a:avLst/>
          </a:prstGeom>
        </p:spPr>
        <p:txBody>
          <a:bodyPr anchorCtr="0" anchor="t" bIns="91425" lIns="91425" spcFirstLastPara="1" rIns="91425" wrap="square" tIns="91425">
            <a:normAutofit/>
          </a:bodyPr>
          <a:lstStyle/>
          <a:p>
            <a:pPr indent="457200" lvl="0" marL="2743200" rtl="0" algn="l">
              <a:spcBef>
                <a:spcPts val="0"/>
              </a:spcBef>
              <a:spcAft>
                <a:spcPts val="1200"/>
              </a:spcAft>
              <a:buNone/>
            </a:pPr>
            <a:r>
              <a:rPr lang="en" sz="2500"/>
              <a:t>Output:</a:t>
            </a:r>
            <a:endParaRPr b="1" sz="2300"/>
          </a:p>
        </p:txBody>
      </p:sp>
      <p:pic>
        <p:nvPicPr>
          <p:cNvPr id="179" name="Google Shape;179;p30"/>
          <p:cNvPicPr preferRelativeResize="0"/>
          <p:nvPr/>
        </p:nvPicPr>
        <p:blipFill>
          <a:blip r:embed="rId3">
            <a:alphaModFix/>
          </a:blip>
          <a:stretch>
            <a:fillRect/>
          </a:stretch>
        </p:blipFill>
        <p:spPr>
          <a:xfrm>
            <a:off x="2073688" y="1477962"/>
            <a:ext cx="4750887" cy="2580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2695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Dictionaries - Not the Oxford one!</a:t>
            </a:r>
            <a:endParaRPr/>
          </a:p>
        </p:txBody>
      </p:sp>
      <p:sp>
        <p:nvSpPr>
          <p:cNvPr id="185" name="Google Shape;185;p31"/>
          <p:cNvSpPr txBox="1"/>
          <p:nvPr>
            <p:ph idx="1" type="body"/>
          </p:nvPr>
        </p:nvSpPr>
        <p:spPr>
          <a:xfrm>
            <a:off x="311700" y="968150"/>
            <a:ext cx="8520600" cy="40908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chemeClr val="dk2"/>
              </a:buClr>
              <a:buSzPts val="1350"/>
              <a:buFont typeface="Verdana"/>
              <a:buChar char="-"/>
            </a:pPr>
            <a:r>
              <a:rPr lang="en" sz="1350">
                <a:solidFill>
                  <a:schemeClr val="dk2"/>
                </a:solidFill>
                <a:highlight>
                  <a:srgbClr val="FFFFFF"/>
                </a:highlight>
                <a:latin typeface="Verdana"/>
                <a:ea typeface="Verdana"/>
                <a:cs typeface="Verdana"/>
                <a:sym typeface="Verdana"/>
              </a:rPr>
              <a:t>used to store data values in {key:value} pairs.</a:t>
            </a:r>
            <a:endParaRPr sz="1350">
              <a:solidFill>
                <a:schemeClr val="dk2"/>
              </a:solidFill>
              <a:highlight>
                <a:srgbClr val="FFFFFF"/>
              </a:highlight>
              <a:latin typeface="Verdana"/>
              <a:ea typeface="Verdana"/>
              <a:cs typeface="Verdana"/>
              <a:sym typeface="Verdana"/>
            </a:endParaRPr>
          </a:p>
          <a:p>
            <a:pPr indent="-314325" lvl="0" marL="457200" rtl="0" algn="l">
              <a:spcBef>
                <a:spcPts val="0"/>
              </a:spcBef>
              <a:spcAft>
                <a:spcPts val="0"/>
              </a:spcAft>
              <a:buClr>
                <a:schemeClr val="dk2"/>
              </a:buClr>
              <a:buSzPts val="1350"/>
              <a:buFont typeface="Verdana"/>
              <a:buChar char="-"/>
            </a:pPr>
            <a:r>
              <a:rPr lang="en" sz="1350">
                <a:solidFill>
                  <a:schemeClr val="dk2"/>
                </a:solidFill>
                <a:highlight>
                  <a:srgbClr val="FFFFFF"/>
                </a:highlight>
                <a:latin typeface="Verdana"/>
                <a:ea typeface="Verdana"/>
                <a:cs typeface="Verdana"/>
                <a:sym typeface="Verdana"/>
              </a:rPr>
              <a:t>is ordered , changeable and do not allow duplicates in the sense that you can not repeat keys. </a:t>
            </a:r>
            <a:endParaRPr sz="1350">
              <a:solidFill>
                <a:schemeClr val="dk2"/>
              </a:solidFill>
              <a:highlight>
                <a:srgbClr val="FFFFFF"/>
              </a:highlight>
              <a:latin typeface="Verdana"/>
              <a:ea typeface="Verdana"/>
              <a:cs typeface="Verdana"/>
              <a:sym typeface="Verdana"/>
            </a:endParaRPr>
          </a:p>
          <a:p>
            <a:pPr indent="0" lvl="0" marL="457200" rtl="0" algn="l">
              <a:spcBef>
                <a:spcPts val="1200"/>
              </a:spcBef>
              <a:spcAft>
                <a:spcPts val="1200"/>
              </a:spcAft>
              <a:buNone/>
            </a:pPr>
            <a:r>
              <a:t/>
            </a:r>
            <a:endParaRPr sz="1150">
              <a:solidFill>
                <a:schemeClr val="dk2"/>
              </a:solidFill>
              <a:highlight>
                <a:srgbClr val="FFFFFF"/>
              </a:highlight>
              <a:latin typeface="Verdana"/>
              <a:ea typeface="Verdana"/>
              <a:cs typeface="Verdana"/>
              <a:sym typeface="Verdana"/>
            </a:endParaRPr>
          </a:p>
        </p:txBody>
      </p:sp>
      <p:pic>
        <p:nvPicPr>
          <p:cNvPr id="186" name="Google Shape;186;p31"/>
          <p:cNvPicPr preferRelativeResize="0"/>
          <p:nvPr/>
        </p:nvPicPr>
        <p:blipFill>
          <a:blip r:embed="rId3">
            <a:alphaModFix/>
          </a:blip>
          <a:stretch>
            <a:fillRect/>
          </a:stretch>
        </p:blipFill>
        <p:spPr>
          <a:xfrm>
            <a:off x="1398300" y="1787025"/>
            <a:ext cx="6347400" cy="3157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a:t>
            </a:r>
            <a:r>
              <a:rPr lang="en"/>
              <a:t> GDSC Club</a:t>
            </a:r>
            <a:endParaRPr/>
          </a:p>
        </p:txBody>
      </p:sp>
      <p:sp>
        <p:nvSpPr>
          <p:cNvPr id="67" name="Google Shape;67;p14"/>
          <p:cNvSpPr txBox="1"/>
          <p:nvPr>
            <p:ph idx="1" type="body"/>
          </p:nvPr>
        </p:nvSpPr>
        <p:spPr>
          <a:xfrm>
            <a:off x="311700" y="1152475"/>
            <a:ext cx="8520600" cy="3660300"/>
          </a:xfrm>
          <a:prstGeom prst="rect">
            <a:avLst/>
          </a:prstGeom>
        </p:spPr>
        <p:txBody>
          <a:bodyPr anchorCtr="0" anchor="t" bIns="91425" lIns="91425" spcFirstLastPara="1" rIns="91425" wrap="square" tIns="91425">
            <a:normAutofit/>
          </a:bodyPr>
          <a:lstStyle/>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GDSC stands for Google Developer Student Club</a:t>
            </a:r>
            <a:br>
              <a:rPr lang="en" sz="1700">
                <a:solidFill>
                  <a:schemeClr val="dk2"/>
                </a:solidFill>
                <a:latin typeface="Raleway"/>
                <a:ea typeface="Raleway"/>
                <a:cs typeface="Raleway"/>
                <a:sym typeface="Raleway"/>
              </a:rPr>
            </a:br>
            <a:endParaRPr sz="1700">
              <a:solidFill>
                <a:schemeClr val="dk2"/>
              </a:solidFill>
              <a:latin typeface="Raleway"/>
              <a:ea typeface="Raleway"/>
              <a:cs typeface="Raleway"/>
              <a:sym typeface="Raleway"/>
            </a:endParaRPr>
          </a:p>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It has the following domains:</a:t>
            </a:r>
            <a:endParaRPr sz="1700">
              <a:solidFill>
                <a:schemeClr val="dk2"/>
              </a:solidFill>
              <a:latin typeface="Raleway"/>
              <a:ea typeface="Raleway"/>
              <a:cs typeface="Raleway"/>
              <a:sym typeface="Raleway"/>
            </a:endParaRPr>
          </a:p>
          <a:p>
            <a:pPr indent="-336550" lvl="1"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Web Development</a:t>
            </a:r>
            <a:endParaRPr sz="1700">
              <a:solidFill>
                <a:schemeClr val="dk2"/>
              </a:solidFill>
              <a:latin typeface="Raleway"/>
              <a:ea typeface="Raleway"/>
              <a:cs typeface="Raleway"/>
              <a:sym typeface="Raleway"/>
            </a:endParaRPr>
          </a:p>
          <a:p>
            <a:pPr indent="-336550" lvl="1"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Cloud Computing</a:t>
            </a:r>
            <a:endParaRPr sz="1700">
              <a:solidFill>
                <a:schemeClr val="dk2"/>
              </a:solidFill>
              <a:latin typeface="Raleway"/>
              <a:ea typeface="Raleway"/>
              <a:cs typeface="Raleway"/>
              <a:sym typeface="Raleway"/>
            </a:endParaRPr>
          </a:p>
          <a:p>
            <a:pPr indent="-336550" lvl="1"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Machine Learning</a:t>
            </a:r>
            <a:br>
              <a:rPr lang="en" sz="1700">
                <a:solidFill>
                  <a:schemeClr val="dk2"/>
                </a:solidFill>
                <a:latin typeface="Raleway"/>
                <a:ea typeface="Raleway"/>
                <a:cs typeface="Raleway"/>
                <a:sym typeface="Raleway"/>
              </a:rPr>
            </a:br>
            <a:endParaRPr sz="1700">
              <a:solidFill>
                <a:schemeClr val="dk2"/>
              </a:solidFill>
              <a:latin typeface="Raleway"/>
              <a:ea typeface="Raleway"/>
              <a:cs typeface="Raleway"/>
              <a:sym typeface="Raleway"/>
            </a:endParaRPr>
          </a:p>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This our first session from GDSC Club.</a:t>
            </a:r>
            <a:br>
              <a:rPr lang="en" sz="1700">
                <a:solidFill>
                  <a:schemeClr val="dk2"/>
                </a:solidFill>
                <a:latin typeface="Raleway"/>
                <a:ea typeface="Raleway"/>
                <a:cs typeface="Raleway"/>
                <a:sym typeface="Raleway"/>
              </a:rPr>
            </a:br>
            <a:endParaRPr sz="1700">
              <a:solidFill>
                <a:schemeClr val="dk2"/>
              </a:solidFill>
              <a:latin typeface="Raleway"/>
              <a:ea typeface="Raleway"/>
              <a:cs typeface="Raleway"/>
              <a:sym typeface="Raleway"/>
            </a:endParaRPr>
          </a:p>
          <a:p>
            <a:pPr indent="-336550" lvl="0" marL="457200" rtl="0" algn="l">
              <a:lnSpc>
                <a:spcPct val="100000"/>
              </a:lnSpc>
              <a:spcBef>
                <a:spcPts val="0"/>
              </a:spcBef>
              <a:spcAft>
                <a:spcPts val="0"/>
              </a:spcAft>
              <a:buClr>
                <a:schemeClr val="dk2"/>
              </a:buClr>
              <a:buSzPts val="1700"/>
              <a:buFont typeface="Raleway"/>
              <a:buChar char="❖"/>
            </a:pPr>
            <a:r>
              <a:rPr lang="en" sz="1700" u="sng">
                <a:solidFill>
                  <a:schemeClr val="hlink"/>
                </a:solidFill>
                <a:latin typeface="Raleway"/>
                <a:ea typeface="Raleway"/>
                <a:cs typeface="Raleway"/>
                <a:sym typeface="Raleway"/>
                <a:hlinkClick r:id="rId3"/>
              </a:rPr>
              <a:t>Python for ML Session</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b="1" sz="170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Dictionaries &gt;&gt; Two Lists</a:t>
            </a:r>
            <a:endParaRPr/>
          </a:p>
        </p:txBody>
      </p:sp>
      <p:sp>
        <p:nvSpPr>
          <p:cNvPr id="192" name="Google Shape;19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can also access items of a dictionary using its </a:t>
            </a:r>
            <a:r>
              <a:rPr b="1" lang="en"/>
              <a:t>key</a:t>
            </a:r>
            <a:r>
              <a:rPr lang="en"/>
              <a:t> name e.g d[‘Raj’]</a:t>
            </a:r>
            <a:endParaRPr/>
          </a:p>
          <a:p>
            <a:pPr indent="-342900" lvl="0" marL="457200" rtl="0" algn="l">
              <a:spcBef>
                <a:spcPts val="0"/>
              </a:spcBef>
              <a:spcAft>
                <a:spcPts val="0"/>
              </a:spcAft>
              <a:buSzPts val="1800"/>
              <a:buChar char="-"/>
            </a:pPr>
            <a:r>
              <a:rPr lang="en"/>
              <a:t>Dictionaries can have any data type in the value</a:t>
            </a:r>
            <a:endParaRPr/>
          </a:p>
          <a:p>
            <a:pPr indent="-342900" lvl="0" marL="457200" rtl="0" algn="l">
              <a:spcBef>
                <a:spcPts val="0"/>
              </a:spcBef>
              <a:spcAft>
                <a:spcPts val="0"/>
              </a:spcAft>
              <a:buSzPts val="1800"/>
              <a:buChar char="-"/>
            </a:pPr>
            <a:r>
              <a:rPr lang="en"/>
              <a:t>Each </a:t>
            </a:r>
            <a:r>
              <a:rPr b="1" lang="en"/>
              <a:t>key </a:t>
            </a:r>
            <a:r>
              <a:rPr lang="en"/>
              <a:t>must be </a:t>
            </a:r>
            <a:r>
              <a:rPr b="1" lang="en"/>
              <a:t>immutable</a:t>
            </a:r>
            <a:r>
              <a:rPr lang="en"/>
              <a:t>. </a:t>
            </a:r>
            <a:r>
              <a:rPr b="1" lang="en"/>
              <a:t>Values</a:t>
            </a:r>
            <a:r>
              <a:rPr lang="en"/>
              <a:t> maybe </a:t>
            </a:r>
            <a:r>
              <a:rPr b="1" lang="en"/>
              <a:t>mutable</a:t>
            </a:r>
            <a:r>
              <a:rPr lang="en"/>
              <a:t>.</a:t>
            </a:r>
            <a:endParaRPr/>
          </a:p>
          <a:p>
            <a:pPr indent="-342900" lvl="0" marL="457200" rtl="0" algn="l">
              <a:spcBef>
                <a:spcPts val="0"/>
              </a:spcBef>
              <a:spcAft>
                <a:spcPts val="0"/>
              </a:spcAft>
              <a:buSzPts val="1800"/>
              <a:buChar char="-"/>
            </a:pPr>
            <a:r>
              <a:rPr lang="en"/>
              <a:t>This allows lists to be the values of a key. Lists cannot be keys.</a:t>
            </a:r>
            <a:endParaRPr/>
          </a:p>
          <a:p>
            <a:pPr indent="0" lvl="0" marL="0" rtl="0" algn="l">
              <a:spcBef>
                <a:spcPts val="1200"/>
              </a:spcBef>
              <a:spcAft>
                <a:spcPts val="0"/>
              </a:spcAft>
              <a:buNone/>
            </a:pPr>
            <a:r>
              <a:rPr b="1" lang="en"/>
              <a:t>    Why not two lists but a dict?</a:t>
            </a:r>
            <a:endParaRPr b="1"/>
          </a:p>
          <a:p>
            <a:pPr indent="0" lvl="0" marL="457200" rtl="0" algn="l">
              <a:spcBef>
                <a:spcPts val="1200"/>
              </a:spcBef>
              <a:spcAft>
                <a:spcPts val="0"/>
              </a:spcAft>
              <a:buClr>
                <a:schemeClr val="dk2"/>
              </a:buClr>
              <a:buSzPts val="1100"/>
              <a:buFont typeface="Arial"/>
              <a:buNone/>
            </a:pPr>
            <a:r>
              <a:rPr lang="en"/>
              <a:t>Easier and faster because it uses key - value mapping format, something 2 lists being used parallely can’t.</a:t>
            </a:r>
            <a:endParaRPr/>
          </a:p>
          <a:p>
            <a:pPr indent="0" lvl="0" marL="45720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 and "not in" Operator in Python</a:t>
            </a:r>
            <a:endParaRPr/>
          </a:p>
        </p:txBody>
      </p:sp>
      <p:sp>
        <p:nvSpPr>
          <p:cNvPr id="198" name="Google Shape;19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2"/>
              </a:buClr>
              <a:buSzPts val="1100"/>
              <a:buFont typeface="Arial"/>
              <a:buNone/>
            </a:pPr>
            <a:r>
              <a:rPr lang="en" sz="1150">
                <a:solidFill>
                  <a:schemeClr val="dk2"/>
                </a:solidFill>
                <a:highlight>
                  <a:srgbClr val="FFFFFF"/>
                </a:highlight>
                <a:latin typeface="Verdana"/>
                <a:ea typeface="Verdana"/>
                <a:cs typeface="Verdana"/>
                <a:sym typeface="Verdana"/>
              </a:rPr>
              <a:t>The </a:t>
            </a:r>
            <a:r>
              <a:rPr lang="en" sz="1200">
                <a:solidFill>
                  <a:srgbClr val="DC143C"/>
                </a:solidFill>
                <a:highlight>
                  <a:srgbClr val="FFFFFF"/>
                </a:highlight>
                <a:latin typeface="Courier New"/>
                <a:ea typeface="Courier New"/>
                <a:cs typeface="Courier New"/>
                <a:sym typeface="Courier New"/>
              </a:rPr>
              <a:t>in</a:t>
            </a:r>
            <a:r>
              <a:rPr lang="en" sz="1150">
                <a:solidFill>
                  <a:schemeClr val="dk2"/>
                </a:solidFill>
                <a:highlight>
                  <a:srgbClr val="FFFFFF"/>
                </a:highlight>
                <a:latin typeface="Verdana"/>
                <a:ea typeface="Verdana"/>
                <a:cs typeface="Verdana"/>
                <a:sym typeface="Verdana"/>
              </a:rPr>
              <a:t> keyword can also be used to check if a value is present in a sequence (list, range, string etc.).</a:t>
            </a:r>
            <a:endParaRPr sz="1150">
              <a:solidFill>
                <a:schemeClr val="dk2"/>
              </a:solidFill>
              <a:highlight>
                <a:srgbClr val="FFFFFF"/>
              </a:highlight>
              <a:latin typeface="Verdana"/>
              <a:ea typeface="Verdana"/>
              <a:cs typeface="Verdana"/>
              <a:sym typeface="Verdana"/>
            </a:endParaRPr>
          </a:p>
          <a:p>
            <a:pPr indent="0" lvl="0" marL="0" rtl="0" algn="l">
              <a:spcBef>
                <a:spcPts val="140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1200"/>
              </a:spcAft>
              <a:buNone/>
            </a:pPr>
            <a:r>
              <a:t/>
            </a:r>
            <a:endParaRPr/>
          </a:p>
        </p:txBody>
      </p:sp>
      <p:pic>
        <p:nvPicPr>
          <p:cNvPr id="199" name="Google Shape;199;p33"/>
          <p:cNvPicPr preferRelativeResize="0"/>
          <p:nvPr/>
        </p:nvPicPr>
        <p:blipFill>
          <a:blip r:embed="rId3">
            <a:alphaModFix/>
          </a:blip>
          <a:stretch>
            <a:fillRect/>
          </a:stretch>
        </p:blipFill>
        <p:spPr>
          <a:xfrm>
            <a:off x="551150" y="1833250"/>
            <a:ext cx="7029225" cy="273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Functions in Python vs C</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simple code for adding 2 numbers </a:t>
            </a:r>
            <a:endParaRPr/>
          </a:p>
          <a:p>
            <a:pPr indent="-342900" lvl="0" marL="457200" rtl="0" algn="l">
              <a:spcBef>
                <a:spcPts val="0"/>
              </a:spcBef>
              <a:spcAft>
                <a:spcPts val="0"/>
              </a:spcAft>
              <a:buSzPts val="1800"/>
              <a:buChar char="-"/>
            </a:pPr>
            <a:r>
              <a:rPr lang="en"/>
              <a:t>Lots of line in C</a:t>
            </a:r>
            <a:endParaRPr/>
          </a:p>
          <a:p>
            <a:pPr indent="-342900" lvl="0" marL="457200" rtl="0" algn="l">
              <a:spcBef>
                <a:spcPts val="0"/>
              </a:spcBef>
              <a:spcAft>
                <a:spcPts val="0"/>
              </a:spcAft>
              <a:buSzPts val="1800"/>
              <a:buChar char="-"/>
            </a:pPr>
            <a:r>
              <a:rPr lang="en"/>
              <a:t>Simplified in Python</a:t>
            </a:r>
            <a:endParaRPr/>
          </a:p>
        </p:txBody>
      </p:sp>
      <p:pic>
        <p:nvPicPr>
          <p:cNvPr id="206" name="Google Shape;206;p34"/>
          <p:cNvPicPr preferRelativeResize="0"/>
          <p:nvPr/>
        </p:nvPicPr>
        <p:blipFill>
          <a:blip r:embed="rId3">
            <a:alphaModFix/>
          </a:blip>
          <a:stretch>
            <a:fillRect/>
          </a:stretch>
        </p:blipFill>
        <p:spPr>
          <a:xfrm>
            <a:off x="5096050" y="1172875"/>
            <a:ext cx="3793200" cy="3471925"/>
          </a:xfrm>
          <a:prstGeom prst="rect">
            <a:avLst/>
          </a:prstGeom>
          <a:noFill/>
          <a:ln>
            <a:noFill/>
          </a:ln>
        </p:spPr>
      </p:pic>
      <p:pic>
        <p:nvPicPr>
          <p:cNvPr id="207" name="Google Shape;207;p34"/>
          <p:cNvPicPr preferRelativeResize="0"/>
          <p:nvPr/>
        </p:nvPicPr>
        <p:blipFill>
          <a:blip r:embed="rId4">
            <a:alphaModFix/>
          </a:blip>
          <a:stretch>
            <a:fillRect/>
          </a:stretch>
        </p:blipFill>
        <p:spPr>
          <a:xfrm>
            <a:off x="478725" y="2399825"/>
            <a:ext cx="4418050" cy="2114550"/>
          </a:xfrm>
          <a:prstGeom prst="rect">
            <a:avLst/>
          </a:prstGeom>
          <a:noFill/>
          <a:ln>
            <a:noFill/>
          </a:ln>
        </p:spPr>
      </p:pic>
      <p:sp>
        <p:nvSpPr>
          <p:cNvPr id="208" name="Google Shape;208;p34"/>
          <p:cNvSpPr txBox="1"/>
          <p:nvPr/>
        </p:nvSpPr>
        <p:spPr>
          <a:xfrm>
            <a:off x="914400" y="914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3584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Lists as argument to function!</a:t>
            </a:r>
            <a:endParaRPr/>
          </a:p>
        </p:txBody>
      </p:sp>
      <p:sp>
        <p:nvSpPr>
          <p:cNvPr id="214" name="Google Shape;214;p3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4088"/>
              <a:t>-</a:t>
            </a:r>
            <a:endParaRPr sz="4088"/>
          </a:p>
          <a:p>
            <a:pPr indent="0" lvl="0" marL="0" rtl="0" algn="l">
              <a:spcBef>
                <a:spcPts val="1200"/>
              </a:spcBef>
              <a:spcAft>
                <a:spcPts val="0"/>
              </a:spcAft>
              <a:buNone/>
            </a:pPr>
            <a:r>
              <a:t/>
            </a:r>
            <a:endParaRPr sz="4088"/>
          </a:p>
          <a:p>
            <a:pPr indent="0" lvl="0" marL="0" rtl="0" algn="l">
              <a:spcBef>
                <a:spcPts val="1200"/>
              </a:spcBef>
              <a:spcAft>
                <a:spcPts val="0"/>
              </a:spcAft>
              <a:buNone/>
            </a:pPr>
            <a:r>
              <a:t/>
            </a:r>
            <a:endParaRPr sz="4088"/>
          </a:p>
          <a:p>
            <a:pPr indent="0" lvl="0" marL="0" rtl="0" algn="l">
              <a:spcBef>
                <a:spcPts val="1200"/>
              </a:spcBef>
              <a:spcAft>
                <a:spcPts val="0"/>
              </a:spcAft>
              <a:buNone/>
            </a:pPr>
            <a:r>
              <a:t/>
            </a:r>
            <a:endParaRPr sz="4088"/>
          </a:p>
          <a:p>
            <a:pPr indent="0" lvl="0" marL="0" rtl="0" algn="l">
              <a:spcBef>
                <a:spcPts val="1200"/>
              </a:spcBef>
              <a:spcAft>
                <a:spcPts val="0"/>
              </a:spcAft>
              <a:buNone/>
            </a:pPr>
            <a:r>
              <a:rPr lang="en" sz="5288">
                <a:highlight>
                  <a:srgbClr val="FFFFCC"/>
                </a:highlight>
              </a:rPr>
              <a:t> Note that multiplying a list with a number k will repeat the items of the list as the size of the number k</a:t>
            </a:r>
            <a:endParaRPr sz="5288">
              <a:highlight>
                <a:srgbClr val="FFFFCC"/>
              </a:highlight>
            </a:endParaRPr>
          </a:p>
          <a:p>
            <a:pPr indent="0" lvl="0" marL="0" rtl="0" algn="l">
              <a:spcBef>
                <a:spcPts val="1200"/>
              </a:spcBef>
              <a:spcAft>
                <a:spcPts val="0"/>
              </a:spcAft>
              <a:buClr>
                <a:schemeClr val="dk2"/>
              </a:buClr>
              <a:buSzPts val="275"/>
              <a:buFont typeface="Arial"/>
              <a:buNone/>
            </a:pPr>
            <a:r>
              <a:t/>
            </a:r>
            <a:endParaRPr sz="5288">
              <a:highlight>
                <a:srgbClr val="FFFFCC"/>
              </a:highlight>
            </a:endParaRPr>
          </a:p>
          <a:p>
            <a:pPr indent="0" lvl="0" marL="0" rtl="0" algn="l">
              <a:spcBef>
                <a:spcPts val="1200"/>
              </a:spcBef>
              <a:spcAft>
                <a:spcPts val="0"/>
              </a:spcAft>
              <a:buClr>
                <a:schemeClr val="dk2"/>
              </a:buClr>
              <a:buSzPct val="26904"/>
              <a:buFont typeface="Arial"/>
              <a:buNone/>
            </a:pPr>
            <a:r>
              <a:t/>
            </a:r>
            <a:endParaRPr sz="4088"/>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5" name="Google Shape;215;p35"/>
          <p:cNvPicPr preferRelativeResize="0"/>
          <p:nvPr/>
        </p:nvPicPr>
        <p:blipFill>
          <a:blip r:embed="rId3">
            <a:alphaModFix/>
          </a:blip>
          <a:stretch>
            <a:fillRect/>
          </a:stretch>
        </p:blipFill>
        <p:spPr>
          <a:xfrm>
            <a:off x="874375" y="1034488"/>
            <a:ext cx="5349700" cy="3074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λ - expressions!</a:t>
            </a:r>
            <a:endParaRPr/>
          </a:p>
          <a:p>
            <a:pPr indent="0" lvl="0" marL="0" rtl="0" algn="l">
              <a:spcBef>
                <a:spcPts val="0"/>
              </a:spcBef>
              <a:spcAft>
                <a:spcPts val="0"/>
              </a:spcAft>
              <a:buClr>
                <a:schemeClr val="dk2"/>
              </a:buClr>
              <a:buSzPct val="36666"/>
              <a:buFont typeface="Arial"/>
              <a:buNone/>
            </a:pPr>
            <a:r>
              <a:t/>
            </a:r>
            <a:endParaRPr/>
          </a:p>
          <a:p>
            <a:pPr indent="0" lvl="0" marL="0" rtl="0" algn="l">
              <a:spcBef>
                <a:spcPts val="0"/>
              </a:spcBef>
              <a:spcAft>
                <a:spcPts val="0"/>
              </a:spcAft>
              <a:buNone/>
            </a:pPr>
            <a:r>
              <a:t/>
            </a:r>
            <a:endParaRPr/>
          </a:p>
        </p:txBody>
      </p:sp>
      <p:sp>
        <p:nvSpPr>
          <p:cNvPr id="221" name="Google Shape;22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Syntax:</a:t>
            </a:r>
            <a:r>
              <a:rPr lang="en" sz="1600"/>
              <a:t>   lambda arguments : expression</a:t>
            </a:r>
            <a:endParaRPr sz="1600"/>
          </a:p>
          <a:p>
            <a:pPr indent="0" lvl="0" marL="0" rtl="0" algn="l">
              <a:spcBef>
                <a:spcPts val="1200"/>
              </a:spcBef>
              <a:spcAft>
                <a:spcPts val="1200"/>
              </a:spcAft>
              <a:buNone/>
            </a:pPr>
            <a:r>
              <a:t/>
            </a:r>
            <a:endParaRPr/>
          </a:p>
        </p:txBody>
      </p:sp>
      <p:pic>
        <p:nvPicPr>
          <p:cNvPr id="222" name="Google Shape;222;p36"/>
          <p:cNvPicPr preferRelativeResize="0"/>
          <p:nvPr/>
        </p:nvPicPr>
        <p:blipFill>
          <a:blip r:embed="rId3">
            <a:alphaModFix/>
          </a:blip>
          <a:stretch>
            <a:fillRect/>
          </a:stretch>
        </p:blipFill>
        <p:spPr>
          <a:xfrm>
            <a:off x="628488" y="2050313"/>
            <a:ext cx="5686425" cy="1933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1543950" y="1950975"/>
            <a:ext cx="2915100" cy="146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t>Intro to </a:t>
            </a:r>
            <a:endParaRPr sz="6000"/>
          </a:p>
        </p:txBody>
      </p:sp>
      <p:pic>
        <p:nvPicPr>
          <p:cNvPr id="228" name="Google Shape;228;p37"/>
          <p:cNvPicPr preferRelativeResize="0"/>
          <p:nvPr/>
        </p:nvPicPr>
        <p:blipFill>
          <a:blip r:embed="rId3">
            <a:alphaModFix/>
          </a:blip>
          <a:stretch>
            <a:fillRect/>
          </a:stretch>
        </p:blipFill>
        <p:spPr>
          <a:xfrm>
            <a:off x="4459050" y="1857375"/>
            <a:ext cx="3190875" cy="1428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Numpy Vs Lists</a:t>
            </a:r>
            <a:endParaRPr b="1" sz="2620"/>
          </a:p>
        </p:txBody>
      </p:sp>
      <p:sp>
        <p:nvSpPr>
          <p:cNvPr id="234" name="Google Shape;23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700"/>
              <a:t>What is numpy?</a:t>
            </a:r>
            <a:endParaRPr b="1" sz="1700"/>
          </a:p>
          <a:p>
            <a:pPr indent="0" lvl="0" marL="0" rtl="0" algn="l">
              <a:spcBef>
                <a:spcPts val="1200"/>
              </a:spcBef>
              <a:spcAft>
                <a:spcPts val="0"/>
              </a:spcAft>
              <a:buNone/>
            </a:pPr>
            <a:r>
              <a:rPr lang="en"/>
              <a:t>NumPy is a Python library used for working with arrays.</a:t>
            </a:r>
            <a:endParaRPr/>
          </a:p>
          <a:p>
            <a:pPr indent="0" lvl="0" marL="0" rtl="0" algn="l">
              <a:spcBef>
                <a:spcPts val="1200"/>
              </a:spcBef>
              <a:spcAft>
                <a:spcPts val="0"/>
              </a:spcAft>
              <a:buNone/>
            </a:pPr>
            <a:r>
              <a:rPr lang="en"/>
              <a:t>Various functions of linear algebra, fourier transform, and matrices make numpy arrays a powerful tool.</a:t>
            </a:r>
            <a:endParaRPr/>
          </a:p>
          <a:p>
            <a:pPr indent="0" lvl="0" marL="0" rtl="0" algn="l">
              <a:spcBef>
                <a:spcPts val="1200"/>
              </a:spcBef>
              <a:spcAft>
                <a:spcPts val="0"/>
              </a:spcAft>
              <a:buNone/>
            </a:pPr>
            <a:r>
              <a:rPr lang="en"/>
              <a:t>Example: my_numpy_array = [1,2,3]</a:t>
            </a:r>
            <a:endParaRPr/>
          </a:p>
          <a:p>
            <a:pPr indent="0" lvl="0" marL="0" rtl="0" algn="l">
              <a:spcBef>
                <a:spcPts val="1200"/>
              </a:spcBef>
              <a:spcAft>
                <a:spcPts val="0"/>
              </a:spcAft>
              <a:buNone/>
            </a:pPr>
            <a:r>
              <a:rPr b="1" lang="en" sz="1700"/>
              <a:t>What is a list?</a:t>
            </a:r>
            <a:endParaRPr b="1" sz="1700"/>
          </a:p>
          <a:p>
            <a:pPr indent="0" lvl="0" marL="0" rtl="0" algn="l">
              <a:spcBef>
                <a:spcPts val="1200"/>
              </a:spcBef>
              <a:spcAft>
                <a:spcPts val="0"/>
              </a:spcAft>
              <a:buNone/>
            </a:pPr>
            <a:r>
              <a:rPr lang="en"/>
              <a:t>A Python </a:t>
            </a:r>
            <a:r>
              <a:rPr lang="en">
                <a:uFill>
                  <a:noFill/>
                </a:uFill>
                <a:hlinkClick r:id="rId3"/>
              </a:rPr>
              <a:t>list</a:t>
            </a:r>
            <a:r>
              <a:rPr lang="en"/>
              <a:t> is a collection that is ordered and changeable. </a:t>
            </a:r>
            <a:endParaRPr/>
          </a:p>
          <a:p>
            <a:pPr indent="0" lvl="0" marL="0" rtl="0" algn="l">
              <a:spcBef>
                <a:spcPts val="1200"/>
              </a:spcBef>
              <a:spcAft>
                <a:spcPts val="1200"/>
              </a:spcAft>
              <a:buNone/>
            </a:pPr>
            <a:r>
              <a:rPr lang="en"/>
              <a:t>Example: Var = ["Epoch", "IIT", "Hyderabad"]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NumPy Arrays vs Normal Arrays  - Is comparison even needed?</a:t>
            </a:r>
            <a:endParaRPr sz="2000"/>
          </a:p>
        </p:txBody>
      </p:sp>
      <p:pic>
        <p:nvPicPr>
          <p:cNvPr id="240" name="Google Shape;240;p39"/>
          <p:cNvPicPr preferRelativeResize="0"/>
          <p:nvPr/>
        </p:nvPicPr>
        <p:blipFill>
          <a:blip r:embed="rId3">
            <a:alphaModFix/>
          </a:blip>
          <a:stretch>
            <a:fillRect/>
          </a:stretch>
        </p:blipFill>
        <p:spPr>
          <a:xfrm>
            <a:off x="2379538" y="1203325"/>
            <a:ext cx="4384925" cy="321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NumPy Operations = Superset of List Operations</a:t>
            </a:r>
            <a:endParaRPr/>
          </a:p>
        </p:txBody>
      </p:sp>
      <p:sp>
        <p:nvSpPr>
          <p:cNvPr id="246" name="Google Shape;24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Initialization:</a:t>
            </a:r>
            <a:endParaRPr b="1" sz="18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br>
              <a:rPr b="1" lang="en" sz="1800"/>
            </a:br>
            <a:r>
              <a:rPr b="1" lang="en" sz="1800"/>
              <a:t>Accessing the items through index: </a:t>
            </a:r>
            <a:endParaRPr b="1"/>
          </a:p>
        </p:txBody>
      </p:sp>
      <p:pic>
        <p:nvPicPr>
          <p:cNvPr id="247" name="Google Shape;247;p40"/>
          <p:cNvPicPr preferRelativeResize="0"/>
          <p:nvPr/>
        </p:nvPicPr>
        <p:blipFill>
          <a:blip r:embed="rId3">
            <a:alphaModFix/>
          </a:blip>
          <a:stretch>
            <a:fillRect/>
          </a:stretch>
        </p:blipFill>
        <p:spPr>
          <a:xfrm>
            <a:off x="259300" y="1762400"/>
            <a:ext cx="5153025" cy="1066800"/>
          </a:xfrm>
          <a:prstGeom prst="rect">
            <a:avLst/>
          </a:prstGeom>
          <a:noFill/>
          <a:ln>
            <a:noFill/>
          </a:ln>
        </p:spPr>
      </p:pic>
      <p:pic>
        <p:nvPicPr>
          <p:cNvPr id="248" name="Google Shape;248;p40"/>
          <p:cNvPicPr preferRelativeResize="0"/>
          <p:nvPr/>
        </p:nvPicPr>
        <p:blipFill>
          <a:blip r:embed="rId4">
            <a:alphaModFix/>
          </a:blip>
          <a:stretch>
            <a:fillRect/>
          </a:stretch>
        </p:blipFill>
        <p:spPr>
          <a:xfrm>
            <a:off x="311688" y="3685275"/>
            <a:ext cx="5048250" cy="1143000"/>
          </a:xfrm>
          <a:prstGeom prst="rect">
            <a:avLst/>
          </a:prstGeom>
          <a:noFill/>
          <a:ln>
            <a:noFill/>
          </a:ln>
        </p:spPr>
      </p:pic>
      <p:pic>
        <p:nvPicPr>
          <p:cNvPr id="249" name="Google Shape;249;p40"/>
          <p:cNvPicPr preferRelativeResize="0"/>
          <p:nvPr/>
        </p:nvPicPr>
        <p:blipFill>
          <a:blip r:embed="rId5">
            <a:alphaModFix/>
          </a:blip>
          <a:stretch>
            <a:fillRect/>
          </a:stretch>
        </p:blipFill>
        <p:spPr>
          <a:xfrm>
            <a:off x="5546850" y="4009125"/>
            <a:ext cx="3390900" cy="495300"/>
          </a:xfrm>
          <a:prstGeom prst="rect">
            <a:avLst/>
          </a:prstGeom>
          <a:noFill/>
          <a:ln>
            <a:noFill/>
          </a:ln>
        </p:spPr>
      </p:pic>
      <p:pic>
        <p:nvPicPr>
          <p:cNvPr id="250" name="Google Shape;250;p40"/>
          <p:cNvPicPr preferRelativeResize="0"/>
          <p:nvPr/>
        </p:nvPicPr>
        <p:blipFill>
          <a:blip r:embed="rId6">
            <a:alphaModFix/>
          </a:blip>
          <a:stretch>
            <a:fillRect/>
          </a:stretch>
        </p:blipFill>
        <p:spPr>
          <a:xfrm>
            <a:off x="5751661" y="2048161"/>
            <a:ext cx="2981299" cy="495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a:p>
            <a:pPr indent="0" lvl="0" marL="0" rtl="0" algn="l">
              <a:spcBef>
                <a:spcPts val="1200"/>
              </a:spcBef>
              <a:spcAft>
                <a:spcPts val="1200"/>
              </a:spcAft>
              <a:buNone/>
            </a:pPr>
            <a:r>
              <a:t/>
            </a:r>
            <a:endParaRPr/>
          </a:p>
        </p:txBody>
      </p:sp>
      <p:pic>
        <p:nvPicPr>
          <p:cNvPr id="256" name="Google Shape;256;p41"/>
          <p:cNvPicPr preferRelativeResize="0"/>
          <p:nvPr/>
        </p:nvPicPr>
        <p:blipFill>
          <a:blip r:embed="rId3">
            <a:alphaModFix/>
          </a:blip>
          <a:stretch>
            <a:fillRect/>
          </a:stretch>
        </p:blipFill>
        <p:spPr>
          <a:xfrm>
            <a:off x="311688" y="1684100"/>
            <a:ext cx="3171825" cy="1200150"/>
          </a:xfrm>
          <a:prstGeom prst="rect">
            <a:avLst/>
          </a:prstGeom>
          <a:noFill/>
          <a:ln>
            <a:noFill/>
          </a:ln>
        </p:spPr>
      </p:pic>
      <p:pic>
        <p:nvPicPr>
          <p:cNvPr id="257" name="Google Shape;257;p41"/>
          <p:cNvPicPr preferRelativeResize="0"/>
          <p:nvPr/>
        </p:nvPicPr>
        <p:blipFill>
          <a:blip r:embed="rId4">
            <a:alphaModFix/>
          </a:blip>
          <a:stretch>
            <a:fillRect/>
          </a:stretch>
        </p:blipFill>
        <p:spPr>
          <a:xfrm>
            <a:off x="1333500" y="4168875"/>
            <a:ext cx="6781800" cy="704850"/>
          </a:xfrm>
          <a:prstGeom prst="rect">
            <a:avLst/>
          </a:prstGeom>
          <a:noFill/>
          <a:ln>
            <a:noFill/>
          </a:ln>
        </p:spPr>
      </p:pic>
      <p:pic>
        <p:nvPicPr>
          <p:cNvPr id="258" name="Google Shape;258;p41"/>
          <p:cNvPicPr preferRelativeResize="0"/>
          <p:nvPr/>
        </p:nvPicPr>
        <p:blipFill rotWithShape="1">
          <a:blip r:embed="rId5">
            <a:alphaModFix/>
          </a:blip>
          <a:srcRect b="0" l="0" r="50194" t="0"/>
          <a:stretch/>
        </p:blipFill>
        <p:spPr>
          <a:xfrm>
            <a:off x="4811175" y="1592375"/>
            <a:ext cx="3505823" cy="1880050"/>
          </a:xfrm>
          <a:prstGeom prst="rect">
            <a:avLst/>
          </a:prstGeom>
          <a:noFill/>
          <a:ln>
            <a:noFill/>
          </a:ln>
        </p:spPr>
      </p:pic>
      <p:sp>
        <p:nvSpPr>
          <p:cNvPr id="259" name="Google Shape;259;p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Slicing again…you ready now?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4572000" y="1797875"/>
            <a:ext cx="5147100" cy="146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t>Revisited!</a:t>
            </a:r>
            <a:endParaRPr sz="6000"/>
          </a:p>
        </p:txBody>
      </p:sp>
      <p:pic>
        <p:nvPicPr>
          <p:cNvPr id="73" name="Google Shape;73;p15"/>
          <p:cNvPicPr preferRelativeResize="0"/>
          <p:nvPr/>
        </p:nvPicPr>
        <p:blipFill>
          <a:blip r:embed="rId3">
            <a:alphaModFix/>
          </a:blip>
          <a:stretch>
            <a:fillRect/>
          </a:stretch>
        </p:blipFill>
        <p:spPr>
          <a:xfrm>
            <a:off x="790338" y="1245100"/>
            <a:ext cx="3781673" cy="2363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55125" y="214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NumPy vs Lists - Faceoff: Memory Comparison</a:t>
            </a:r>
            <a:endParaRPr/>
          </a:p>
          <a:p>
            <a:pPr indent="0" lvl="0" marL="0" rtl="0" algn="l">
              <a:spcBef>
                <a:spcPts val="0"/>
              </a:spcBef>
              <a:spcAft>
                <a:spcPts val="0"/>
              </a:spcAft>
              <a:buNone/>
            </a:pPr>
            <a:r>
              <a:t/>
            </a:r>
            <a:endParaRPr/>
          </a:p>
        </p:txBody>
      </p:sp>
      <p:sp>
        <p:nvSpPr>
          <p:cNvPr id="265" name="Google Shape;265;p42"/>
          <p:cNvSpPr txBox="1"/>
          <p:nvPr>
            <p:ph idx="1" type="body"/>
          </p:nvPr>
        </p:nvSpPr>
        <p:spPr>
          <a:xfrm>
            <a:off x="5400700" y="5603650"/>
            <a:ext cx="3657000" cy="135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6" name="Google Shape;266;p42"/>
          <p:cNvSpPr txBox="1"/>
          <p:nvPr>
            <p:ph type="title"/>
          </p:nvPr>
        </p:nvSpPr>
        <p:spPr>
          <a:xfrm>
            <a:off x="355125" y="3383040"/>
            <a:ext cx="8598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1845">
                <a:solidFill>
                  <a:srgbClr val="212121"/>
                </a:solidFill>
                <a:highlight>
                  <a:srgbClr val="FFFFFF"/>
                </a:highlight>
                <a:latin typeface="Source Sans Pro"/>
                <a:ea typeface="Source Sans Pro"/>
                <a:cs typeface="Source Sans Pro"/>
                <a:sym typeface="Source Sans Pro"/>
              </a:rPr>
              <a:t>Memory(in bytes) list consumes: 120</a:t>
            </a:r>
            <a:endParaRPr b="0" sz="1845">
              <a:solidFill>
                <a:srgbClr val="212121"/>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SzPts val="990"/>
              <a:buNone/>
            </a:pPr>
            <a:r>
              <a:rPr b="0" lang="en" sz="1845">
                <a:solidFill>
                  <a:srgbClr val="212121"/>
                </a:solidFill>
                <a:highlight>
                  <a:srgbClr val="FFFFFF"/>
                </a:highlight>
                <a:latin typeface="Source Sans Pro"/>
                <a:ea typeface="Source Sans Pro"/>
                <a:cs typeface="Source Sans Pro"/>
                <a:sym typeface="Source Sans Pro"/>
              </a:rPr>
              <a:t>Memory(in bytes) NumPy array consumes: 8</a:t>
            </a:r>
            <a:endParaRPr b="0" sz="1845">
              <a:solidFill>
                <a:srgbClr val="212121"/>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SzPts val="990"/>
              <a:buNone/>
            </a:pPr>
            <a:r>
              <a:rPr b="0" lang="en" sz="1845">
                <a:solidFill>
                  <a:srgbClr val="212121"/>
                </a:solidFill>
                <a:highlight>
                  <a:srgbClr val="FFFFFF"/>
                </a:highlight>
                <a:latin typeface="Source Sans Pro"/>
                <a:ea typeface="Source Sans Pro"/>
                <a:cs typeface="Source Sans Pro"/>
                <a:sym typeface="Source Sans Pro"/>
              </a:rPr>
              <a:t>List consumes 15.0 times memory than a numpy array of same size</a:t>
            </a:r>
            <a:endParaRPr b="0" sz="3600">
              <a:latin typeface="Source Sans Pro"/>
              <a:ea typeface="Source Sans Pro"/>
              <a:cs typeface="Source Sans Pro"/>
              <a:sym typeface="Source Sans Pro"/>
            </a:endParaRPr>
          </a:p>
        </p:txBody>
      </p:sp>
      <p:pic>
        <p:nvPicPr>
          <p:cNvPr id="267" name="Google Shape;267;p42"/>
          <p:cNvPicPr preferRelativeResize="0"/>
          <p:nvPr/>
        </p:nvPicPr>
        <p:blipFill rotWithShape="1">
          <a:blip r:embed="rId3">
            <a:alphaModFix/>
          </a:blip>
          <a:srcRect b="37468" l="0" r="0" t="0"/>
          <a:stretch/>
        </p:blipFill>
        <p:spPr>
          <a:xfrm>
            <a:off x="443851" y="1216350"/>
            <a:ext cx="8256302" cy="135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NumPy vs Lists - Faceoff: Time Comparison</a:t>
            </a:r>
            <a:endParaRPr/>
          </a:p>
          <a:p>
            <a:pPr indent="0" lvl="0" marL="0" rtl="0" algn="l">
              <a:spcBef>
                <a:spcPts val="0"/>
              </a:spcBef>
              <a:spcAft>
                <a:spcPts val="0"/>
              </a:spcAft>
              <a:buClr>
                <a:schemeClr val="dk2"/>
              </a:buClr>
              <a:buSzPct val="36666"/>
              <a:buFont typeface="Arial"/>
              <a:buNone/>
            </a:pPr>
            <a:r>
              <a:t/>
            </a:r>
            <a:endParaRPr/>
          </a:p>
        </p:txBody>
      </p:sp>
      <p:sp>
        <p:nvSpPr>
          <p:cNvPr id="273" name="Google Shape;273;p43"/>
          <p:cNvSpPr txBox="1"/>
          <p:nvPr>
            <p:ph idx="1" type="body"/>
          </p:nvPr>
        </p:nvSpPr>
        <p:spPr>
          <a:xfrm>
            <a:off x="311700" y="1152475"/>
            <a:ext cx="3858300" cy="3416400"/>
          </a:xfrm>
          <a:prstGeom prst="rect">
            <a:avLst/>
          </a:prstGeom>
        </p:spPr>
        <p:txBody>
          <a:bodyPr anchorCtr="0" anchor="t" bIns="91425" lIns="91425" spcFirstLastPara="1" rIns="91425" wrap="square" tIns="91425">
            <a:normAutofit/>
          </a:bodyPr>
          <a:lstStyle/>
          <a:p>
            <a:pPr indent="0" lvl="0" marL="50800" marR="12700" rtl="0" algn="l">
              <a:spcBef>
                <a:spcPts val="100"/>
              </a:spcBef>
              <a:spcAft>
                <a:spcPts val="0"/>
              </a:spcAft>
              <a:buClr>
                <a:schemeClr val="dk2"/>
              </a:buClr>
              <a:buSzPts val="1100"/>
              <a:buFont typeface="Arial"/>
              <a:buNone/>
            </a:pPr>
            <a:r>
              <a:t/>
            </a:r>
            <a:endParaRPr sz="1000">
              <a:solidFill>
                <a:srgbClr val="212121"/>
              </a:solidFill>
              <a:latin typeface="Roboto"/>
              <a:ea typeface="Roboto"/>
              <a:cs typeface="Roboto"/>
              <a:sym typeface="Roboto"/>
            </a:endParaRPr>
          </a:p>
          <a:p>
            <a:pPr indent="0" lvl="0" marL="177800" marR="177800" rtl="0" algn="l">
              <a:spcBef>
                <a:spcPts val="0"/>
              </a:spcBef>
              <a:spcAft>
                <a:spcPts val="0"/>
              </a:spcAft>
              <a:buClr>
                <a:schemeClr val="dk2"/>
              </a:buClr>
              <a:buSzPts val="1100"/>
              <a:buFont typeface="Arial"/>
              <a:buNone/>
            </a:pPr>
            <a:r>
              <a:rPr lang="en" sz="1050">
                <a:solidFill>
                  <a:srgbClr val="212121"/>
                </a:solidFill>
                <a:highlight>
                  <a:srgbClr val="FFFFFF"/>
                </a:highlight>
                <a:latin typeface="Roboto"/>
                <a:ea typeface="Roboto"/>
                <a:cs typeface="Roboto"/>
                <a:sym typeface="Roboto"/>
              </a:rPr>
              <a:t>Code</a:t>
            </a:r>
            <a:endParaRPr sz="1050">
              <a:solidFill>
                <a:srgbClr val="212121"/>
              </a:solidFill>
              <a:highlight>
                <a:srgbClr val="FFFFFF"/>
              </a:highlight>
              <a:latin typeface="Roboto"/>
              <a:ea typeface="Roboto"/>
              <a:cs typeface="Roboto"/>
              <a:sym typeface="Roboto"/>
            </a:endParaRPr>
          </a:p>
          <a:p>
            <a:pPr indent="0" lvl="0" marL="177800" marR="177800" rtl="0" algn="l">
              <a:spcBef>
                <a:spcPts val="0"/>
              </a:spcBef>
              <a:spcAft>
                <a:spcPts val="0"/>
              </a:spcAft>
              <a:buClr>
                <a:schemeClr val="dk2"/>
              </a:buClr>
              <a:buSzPts val="1100"/>
              <a:buFont typeface="Arial"/>
              <a:buNone/>
            </a:pPr>
            <a:r>
              <a:rPr lang="en" sz="1050">
                <a:solidFill>
                  <a:srgbClr val="212121"/>
                </a:solidFill>
                <a:highlight>
                  <a:srgbClr val="FFFFFF"/>
                </a:highlight>
                <a:latin typeface="Roboto"/>
                <a:ea typeface="Roboto"/>
                <a:cs typeface="Roboto"/>
                <a:sym typeface="Roboto"/>
              </a:rPr>
              <a:t>Text</a:t>
            </a:r>
            <a:endParaRPr sz="1050">
              <a:solidFill>
                <a:srgbClr val="212121"/>
              </a:solidFill>
              <a:highlight>
                <a:srgbClr val="FFFFFF"/>
              </a:highlight>
              <a:latin typeface="Roboto"/>
              <a:ea typeface="Roboto"/>
              <a:cs typeface="Roboto"/>
              <a:sym typeface="Roboto"/>
            </a:endParaRPr>
          </a:p>
          <a:p>
            <a:pPr indent="0" lvl="0" marL="177800" marR="177800" rtl="0" algn="l">
              <a:spcBef>
                <a:spcPts val="0"/>
              </a:spcBef>
              <a:spcAft>
                <a:spcPts val="0"/>
              </a:spcAft>
              <a:buClr>
                <a:schemeClr val="dk2"/>
              </a:buClr>
              <a:buSzPts val="1100"/>
              <a:buFont typeface="Arial"/>
              <a:buNone/>
            </a:pPr>
            <a:r>
              <a:t/>
            </a:r>
            <a:endParaRPr sz="1050">
              <a:solidFill>
                <a:srgbClr val="212121"/>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pic>
        <p:nvPicPr>
          <p:cNvPr id="274" name="Google Shape;274;p43"/>
          <p:cNvPicPr preferRelativeResize="0"/>
          <p:nvPr/>
        </p:nvPicPr>
        <p:blipFill>
          <a:blip r:embed="rId3">
            <a:alphaModFix/>
          </a:blip>
          <a:stretch>
            <a:fillRect/>
          </a:stretch>
        </p:blipFill>
        <p:spPr>
          <a:xfrm>
            <a:off x="383250" y="1569747"/>
            <a:ext cx="3664825" cy="2999126"/>
          </a:xfrm>
          <a:prstGeom prst="rect">
            <a:avLst/>
          </a:prstGeom>
          <a:noFill/>
          <a:ln>
            <a:noFill/>
          </a:ln>
        </p:spPr>
      </p:pic>
      <p:sp>
        <p:nvSpPr>
          <p:cNvPr id="275" name="Google Shape;275;p43"/>
          <p:cNvSpPr txBox="1"/>
          <p:nvPr/>
        </p:nvSpPr>
        <p:spPr>
          <a:xfrm>
            <a:off x="4767900" y="1571400"/>
            <a:ext cx="3858300" cy="30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500">
                <a:solidFill>
                  <a:srgbClr val="212121"/>
                </a:solidFill>
                <a:latin typeface="Roboto"/>
                <a:ea typeface="Roboto"/>
                <a:cs typeface="Roboto"/>
                <a:sym typeface="Roboto"/>
              </a:rPr>
              <a:t>List after adding 3: [3, 4, 5, 6, 7]</a:t>
            </a:r>
            <a:endParaRPr sz="1500">
              <a:solidFill>
                <a:srgbClr val="212121"/>
              </a:solidFill>
              <a:latin typeface="Roboto"/>
              <a:ea typeface="Roboto"/>
              <a:cs typeface="Roboto"/>
              <a:sym typeface="Roboto"/>
            </a:endParaRPr>
          </a:p>
          <a:p>
            <a:pPr indent="0" lvl="0" marL="0" rtl="0" algn="l">
              <a:lnSpc>
                <a:spcPct val="115000"/>
              </a:lnSpc>
              <a:spcBef>
                <a:spcPts val="1200"/>
              </a:spcBef>
              <a:spcAft>
                <a:spcPts val="0"/>
              </a:spcAft>
              <a:buClr>
                <a:schemeClr val="dk2"/>
              </a:buClr>
              <a:buSzPts val="1100"/>
              <a:buFont typeface="Arial"/>
              <a:buNone/>
            </a:pPr>
            <a:r>
              <a:rPr lang="en" sz="1500">
                <a:solidFill>
                  <a:srgbClr val="212121"/>
                </a:solidFill>
                <a:latin typeface="Roboto"/>
                <a:ea typeface="Roboto"/>
                <a:cs typeface="Roboto"/>
                <a:sym typeface="Roboto"/>
              </a:rPr>
              <a:t>Numpy after adding 3: [3 4 5 6 7]</a:t>
            </a:r>
            <a:endParaRPr sz="1500">
              <a:solidFill>
                <a:srgbClr val="212121"/>
              </a:solidFill>
              <a:latin typeface="Roboto"/>
              <a:ea typeface="Roboto"/>
              <a:cs typeface="Roboto"/>
              <a:sym typeface="Roboto"/>
            </a:endParaRPr>
          </a:p>
          <a:p>
            <a:pPr indent="0" lvl="0" marL="0" rtl="0" algn="l">
              <a:lnSpc>
                <a:spcPct val="115000"/>
              </a:lnSpc>
              <a:spcBef>
                <a:spcPts val="1200"/>
              </a:spcBef>
              <a:spcAft>
                <a:spcPts val="0"/>
              </a:spcAft>
              <a:buClr>
                <a:schemeClr val="dk2"/>
              </a:buClr>
              <a:buSzPts val="1100"/>
              <a:buFont typeface="Arial"/>
              <a:buNone/>
            </a:pPr>
            <a:r>
              <a:rPr lang="en" sz="1500">
                <a:solidFill>
                  <a:srgbClr val="212121"/>
                </a:solidFill>
                <a:latin typeface="Roboto"/>
                <a:ea typeface="Roboto"/>
                <a:cs typeface="Roboto"/>
                <a:sym typeface="Roboto"/>
              </a:rPr>
              <a:t>Comparing the time consumed by lists and numpy arrays for addition operation</a:t>
            </a:r>
            <a:endParaRPr sz="1500">
              <a:solidFill>
                <a:srgbClr val="212121"/>
              </a:solidFill>
              <a:latin typeface="Roboto"/>
              <a:ea typeface="Roboto"/>
              <a:cs typeface="Roboto"/>
              <a:sym typeface="Roboto"/>
            </a:endParaRPr>
          </a:p>
          <a:p>
            <a:pPr indent="0" lvl="0" marL="0" rtl="0" algn="l">
              <a:lnSpc>
                <a:spcPct val="115000"/>
              </a:lnSpc>
              <a:spcBef>
                <a:spcPts val="1200"/>
              </a:spcBef>
              <a:spcAft>
                <a:spcPts val="0"/>
              </a:spcAft>
              <a:buClr>
                <a:schemeClr val="dk2"/>
              </a:buClr>
              <a:buSzPts val="1100"/>
              <a:buFont typeface="Arial"/>
              <a:buNone/>
            </a:pPr>
            <a:r>
              <a:rPr lang="en" sz="1500">
                <a:solidFill>
                  <a:srgbClr val="212121"/>
                </a:solidFill>
                <a:latin typeface="Roboto"/>
                <a:ea typeface="Roboto"/>
                <a:cs typeface="Roboto"/>
                <a:sym typeface="Roboto"/>
              </a:rPr>
              <a:t>Lists: 0.004734516143798828 Numpy_Array 0.0003457069396972656</a:t>
            </a:r>
            <a:endParaRPr sz="1500">
              <a:solidFill>
                <a:srgbClr val="212121"/>
              </a:solidFill>
              <a:latin typeface="Roboto"/>
              <a:ea typeface="Roboto"/>
              <a:cs typeface="Roboto"/>
              <a:sym typeface="Roboto"/>
            </a:endParaRPr>
          </a:p>
          <a:p>
            <a:pPr indent="0" lvl="0" marL="0" rtl="0" algn="l">
              <a:lnSpc>
                <a:spcPct val="115000"/>
              </a:lnSpc>
              <a:spcBef>
                <a:spcPts val="1200"/>
              </a:spcBef>
              <a:spcAft>
                <a:spcPts val="0"/>
              </a:spcAft>
              <a:buClr>
                <a:schemeClr val="dk2"/>
              </a:buClr>
              <a:buSzPts val="1100"/>
              <a:buFont typeface="Arial"/>
              <a:buNone/>
            </a:pPr>
            <a:r>
              <a:rPr lang="en" sz="1500">
                <a:solidFill>
                  <a:srgbClr val="212121"/>
                </a:solidFill>
                <a:latin typeface="Roboto"/>
                <a:ea typeface="Roboto"/>
                <a:cs typeface="Roboto"/>
                <a:sym typeface="Roboto"/>
              </a:rPr>
              <a:t>Numpy arrays are 13 times faster</a:t>
            </a:r>
            <a:endParaRPr sz="1500">
              <a:solidFill>
                <a:srgbClr val="212121"/>
              </a:solidFill>
              <a:latin typeface="Roboto"/>
              <a:ea typeface="Roboto"/>
              <a:cs typeface="Roboto"/>
              <a:sym typeface="Roboto"/>
            </a:endParaRPr>
          </a:p>
          <a:p>
            <a:pPr indent="0" lvl="0" marL="0" rtl="0" algn="l">
              <a:spcBef>
                <a:spcPts val="120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4"/>
          <p:cNvPicPr preferRelativeResize="0"/>
          <p:nvPr/>
        </p:nvPicPr>
        <p:blipFill>
          <a:blip r:embed="rId3">
            <a:alphaModFix/>
          </a:blip>
          <a:stretch>
            <a:fillRect/>
          </a:stretch>
        </p:blipFill>
        <p:spPr>
          <a:xfrm>
            <a:off x="1368800" y="1202263"/>
            <a:ext cx="5447900" cy="3039826"/>
          </a:xfrm>
          <a:prstGeom prst="rect">
            <a:avLst/>
          </a:prstGeom>
          <a:noFill/>
          <a:ln>
            <a:noFill/>
          </a:ln>
        </p:spPr>
      </p:pic>
      <p:sp>
        <p:nvSpPr>
          <p:cNvPr id="281" name="Google Shape;281;p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990"/>
              <a:buFont typeface="Arial"/>
              <a:buNone/>
            </a:pPr>
            <a:r>
              <a:rPr lang="en" sz="2200"/>
              <a:t>NumPy Arrays vs Lists: How are the represented internally?</a:t>
            </a:r>
            <a:endParaRPr sz="2200"/>
          </a:p>
          <a:p>
            <a:pPr indent="0" lvl="0" marL="0" rtl="0" algn="l">
              <a:spcBef>
                <a:spcPts val="0"/>
              </a:spcBef>
              <a:spcAft>
                <a:spcPts val="0"/>
              </a:spcAft>
              <a:buClr>
                <a:schemeClr val="dk2"/>
              </a:buClr>
              <a:buSzPts val="990"/>
              <a:buFont typeface="Arial"/>
              <a:buNone/>
            </a:pPr>
            <a:r>
              <a:t/>
            </a:r>
            <a:endParaRPr sz="2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990"/>
              <a:buFont typeface="Arial"/>
              <a:buNone/>
            </a:pPr>
            <a:r>
              <a:rPr lang="en" sz="2200"/>
              <a:t>NumPy Arrays are faster and memory efficient - Explained!</a:t>
            </a:r>
            <a:endParaRPr sz="2200"/>
          </a:p>
          <a:p>
            <a:pPr indent="0" lvl="0" marL="0" rtl="0" algn="l">
              <a:spcBef>
                <a:spcPts val="0"/>
              </a:spcBef>
              <a:spcAft>
                <a:spcPts val="0"/>
              </a:spcAft>
              <a:buClr>
                <a:schemeClr val="dk2"/>
              </a:buClr>
              <a:buSzPts val="990"/>
              <a:buFont typeface="Arial"/>
              <a:buNone/>
            </a:pPr>
            <a:r>
              <a:t/>
            </a:r>
            <a:endParaRPr sz="2700"/>
          </a:p>
        </p:txBody>
      </p:sp>
      <p:sp>
        <p:nvSpPr>
          <p:cNvPr id="287" name="Google Shape;287;p45"/>
          <p:cNvSpPr txBox="1"/>
          <p:nvPr/>
        </p:nvSpPr>
        <p:spPr>
          <a:xfrm>
            <a:off x="532800" y="1321625"/>
            <a:ext cx="7726800" cy="2805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4A4A4A"/>
              </a:buClr>
              <a:buSzPts val="1500"/>
              <a:buAutoNum type="arabicPeriod"/>
            </a:pPr>
            <a:r>
              <a:rPr lang="en" sz="1500">
                <a:solidFill>
                  <a:srgbClr val="4A4A4A"/>
                </a:solidFill>
                <a:highlight>
                  <a:schemeClr val="lt1"/>
                </a:highlight>
              </a:rPr>
              <a:t>NumPy arrays, unlike lists, are kept in a single continuous location in memory, allowing programs to access and manipulate them quickly. Having them in contiguous memory locations helps reduce latencies in finding the next element and traversal is made faster this way!</a:t>
            </a:r>
            <a:br>
              <a:rPr lang="en" sz="1500">
                <a:solidFill>
                  <a:srgbClr val="4A4A4A"/>
                </a:solidFill>
                <a:highlight>
                  <a:schemeClr val="lt1"/>
                </a:highlight>
              </a:rPr>
            </a:br>
            <a:endParaRPr sz="1500">
              <a:solidFill>
                <a:srgbClr val="4A4A4A"/>
              </a:solidFill>
              <a:highlight>
                <a:schemeClr val="lt1"/>
              </a:highlight>
            </a:endParaRPr>
          </a:p>
          <a:p>
            <a:pPr indent="-323850" lvl="0" marL="457200" rtl="0" algn="l">
              <a:lnSpc>
                <a:spcPct val="115000"/>
              </a:lnSpc>
              <a:spcBef>
                <a:spcPts val="0"/>
              </a:spcBef>
              <a:spcAft>
                <a:spcPts val="0"/>
              </a:spcAft>
              <a:buClr>
                <a:srgbClr val="4A4A4A"/>
              </a:buClr>
              <a:buSzPts val="1500"/>
              <a:buAutoNum type="arabicPeriod"/>
            </a:pPr>
            <a:r>
              <a:rPr lang="en" sz="1500">
                <a:solidFill>
                  <a:srgbClr val="4A4A4A"/>
                </a:solidFill>
                <a:highlight>
                  <a:schemeClr val="lt1"/>
                </a:highlight>
              </a:rPr>
              <a:t>Lists are internally implemented using the Linked List Data Structure. In order to store the pointers for addresses of the previous and next elements in the list, some extra memory is taken. In NumPy, since they are allocated memory continuously, there is no need to have their pointers to point us to the address of the next locations.</a:t>
            </a:r>
            <a:endParaRPr sz="1500">
              <a:solidFill>
                <a:srgbClr val="4A4A4A"/>
              </a:solidFill>
              <a:highlight>
                <a:schemeClr val="lt1"/>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311700" y="2835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Vectorization Hack!</a:t>
            </a:r>
            <a:endParaRPr/>
          </a:p>
        </p:txBody>
      </p:sp>
      <p:sp>
        <p:nvSpPr>
          <p:cNvPr id="293" name="Google Shape;293;p46"/>
          <p:cNvSpPr txBox="1"/>
          <p:nvPr>
            <p:ph idx="1" type="body"/>
          </p:nvPr>
        </p:nvSpPr>
        <p:spPr>
          <a:xfrm>
            <a:off x="311700" y="964125"/>
            <a:ext cx="8520600" cy="4324800"/>
          </a:xfrm>
          <a:prstGeom prst="rect">
            <a:avLst/>
          </a:prstGeom>
        </p:spPr>
        <p:txBody>
          <a:bodyPr anchorCtr="0" anchor="t" bIns="91425" lIns="91425" spcFirstLastPara="1" rIns="91425" wrap="square" tIns="91425">
            <a:normAutofit fontScale="70000" lnSpcReduction="20000"/>
          </a:bodyPr>
          <a:lstStyle/>
          <a:p>
            <a:pPr indent="0" lvl="0" marL="0" rtl="0" algn="l">
              <a:lnSpc>
                <a:spcPct val="190909"/>
              </a:lnSpc>
              <a:spcBef>
                <a:spcPts val="1700"/>
              </a:spcBef>
              <a:spcAft>
                <a:spcPts val="0"/>
              </a:spcAft>
              <a:buNone/>
            </a:pPr>
            <a:r>
              <a:rPr lang="en" sz="2400">
                <a:solidFill>
                  <a:srgbClr val="53565A"/>
                </a:solidFill>
                <a:highlight>
                  <a:srgbClr val="FFFFFF"/>
                </a:highlight>
              </a:rPr>
              <a:t>Vectorization is the process of converting an algorithm from operating on a single value at a time to operating on a set of values at one time</a:t>
            </a:r>
            <a:r>
              <a:rPr lang="en" sz="2400">
                <a:solidFill>
                  <a:srgbClr val="53565A"/>
                </a:solidFill>
                <a:highlight>
                  <a:srgbClr val="FFFFFF"/>
                </a:highlight>
              </a:rPr>
              <a:t>.</a:t>
            </a:r>
            <a:endParaRPr sz="2400">
              <a:solidFill>
                <a:srgbClr val="292929"/>
              </a:solidFill>
              <a:highlight>
                <a:srgbClr val="FFFFFF"/>
              </a:highlight>
            </a:endParaRPr>
          </a:p>
          <a:p>
            <a:pPr indent="0" lvl="0" marL="0" rtl="0" algn="l">
              <a:lnSpc>
                <a:spcPct val="190909"/>
              </a:lnSpc>
              <a:spcBef>
                <a:spcPts val="1700"/>
              </a:spcBef>
              <a:spcAft>
                <a:spcPts val="0"/>
              </a:spcAft>
              <a:buNone/>
            </a:pPr>
            <a:r>
              <a:t/>
            </a:r>
            <a:endParaRPr b="1" sz="2439">
              <a:solidFill>
                <a:srgbClr val="292929"/>
              </a:solidFill>
              <a:highlight>
                <a:srgbClr val="FFFFFF"/>
              </a:highlight>
            </a:endParaRPr>
          </a:p>
          <a:p>
            <a:pPr indent="0" lvl="0" marL="0" rtl="0" algn="l">
              <a:lnSpc>
                <a:spcPct val="105882"/>
              </a:lnSpc>
              <a:spcBef>
                <a:spcPts val="4000"/>
              </a:spcBef>
              <a:spcAft>
                <a:spcPts val="0"/>
              </a:spcAft>
              <a:buNone/>
            </a:pPr>
            <a:r>
              <a:t/>
            </a:r>
            <a:endParaRPr b="1" sz="1500">
              <a:solidFill>
                <a:srgbClr val="292929"/>
              </a:solidFill>
              <a:highlight>
                <a:srgbClr val="FFFFFF"/>
              </a:highlight>
            </a:endParaRPr>
          </a:p>
          <a:p>
            <a:pPr indent="0" lvl="0" marL="0" rtl="0" algn="l">
              <a:lnSpc>
                <a:spcPct val="105882"/>
              </a:lnSpc>
              <a:spcBef>
                <a:spcPts val="4000"/>
              </a:spcBef>
              <a:spcAft>
                <a:spcPts val="0"/>
              </a:spcAft>
              <a:buClr>
                <a:schemeClr val="dk2"/>
              </a:buClr>
              <a:buSzPct val="45833"/>
              <a:buFont typeface="Arial"/>
              <a:buNone/>
            </a:pPr>
            <a:r>
              <a:rPr b="1" lang="en" sz="2400">
                <a:solidFill>
                  <a:srgbClr val="292929"/>
                </a:solidFill>
                <a:highlight>
                  <a:schemeClr val="lt1"/>
                </a:highlight>
              </a:rPr>
              <a:t>Advantages of Vectorized Implementation</a:t>
            </a:r>
            <a:endParaRPr b="1" sz="2400">
              <a:solidFill>
                <a:srgbClr val="292929"/>
              </a:solidFill>
              <a:highlight>
                <a:schemeClr val="lt1"/>
              </a:highlight>
            </a:endParaRPr>
          </a:p>
          <a:p>
            <a:pPr indent="-335280" lvl="0" marL="749300" rtl="0" algn="l">
              <a:lnSpc>
                <a:spcPct val="190909"/>
              </a:lnSpc>
              <a:spcBef>
                <a:spcPts val="1400"/>
              </a:spcBef>
              <a:spcAft>
                <a:spcPts val="0"/>
              </a:spcAft>
              <a:buClr>
                <a:srgbClr val="292929"/>
              </a:buClr>
              <a:buSzPct val="100000"/>
              <a:buFont typeface="Georgia"/>
              <a:buAutoNum type="arabicPeriod"/>
            </a:pPr>
            <a:r>
              <a:rPr lang="en" sz="2400">
                <a:solidFill>
                  <a:srgbClr val="292929"/>
                </a:solidFill>
                <a:highlight>
                  <a:schemeClr val="lt1"/>
                </a:highlight>
                <a:latin typeface="Georgia"/>
                <a:ea typeface="Georgia"/>
                <a:cs typeface="Georgia"/>
                <a:sym typeface="Georgia"/>
              </a:rPr>
              <a:t>Our code runs efficiently</a:t>
            </a:r>
            <a:endParaRPr sz="2400">
              <a:solidFill>
                <a:srgbClr val="292929"/>
              </a:solidFill>
              <a:highlight>
                <a:schemeClr val="lt1"/>
              </a:highlight>
              <a:latin typeface="Georgia"/>
              <a:ea typeface="Georgia"/>
              <a:cs typeface="Georgia"/>
              <a:sym typeface="Georgia"/>
            </a:endParaRPr>
          </a:p>
          <a:p>
            <a:pPr indent="-335280" lvl="0" marL="749300" rtl="0" algn="l">
              <a:lnSpc>
                <a:spcPct val="190909"/>
              </a:lnSpc>
              <a:spcBef>
                <a:spcPts val="0"/>
              </a:spcBef>
              <a:spcAft>
                <a:spcPts val="0"/>
              </a:spcAft>
              <a:buClr>
                <a:srgbClr val="292929"/>
              </a:buClr>
              <a:buSzPct val="100000"/>
              <a:buFont typeface="Georgia"/>
              <a:buAutoNum type="arabicPeriod"/>
            </a:pPr>
            <a:r>
              <a:rPr lang="en" sz="2400">
                <a:solidFill>
                  <a:srgbClr val="292929"/>
                </a:solidFill>
                <a:highlight>
                  <a:schemeClr val="lt1"/>
                </a:highlight>
                <a:latin typeface="Georgia"/>
                <a:ea typeface="Georgia"/>
                <a:cs typeface="Georgia"/>
                <a:sym typeface="Georgia"/>
              </a:rPr>
              <a:t>Our code becomes simpler and easy to debug</a:t>
            </a:r>
            <a:endParaRPr b="1" sz="2400">
              <a:solidFill>
                <a:srgbClr val="292929"/>
              </a:solidFill>
              <a:highlight>
                <a:srgbClr val="FFFFFF"/>
              </a:highlight>
            </a:endParaRPr>
          </a:p>
          <a:p>
            <a:pPr indent="0" lvl="0" marL="0" rtl="0" algn="l">
              <a:spcBef>
                <a:spcPts val="0"/>
              </a:spcBef>
              <a:spcAft>
                <a:spcPts val="1200"/>
              </a:spcAft>
              <a:buNone/>
            </a:pPr>
            <a:r>
              <a:t/>
            </a:r>
            <a:endParaRPr/>
          </a:p>
        </p:txBody>
      </p:sp>
      <p:pic>
        <p:nvPicPr>
          <p:cNvPr id="294" name="Google Shape;294;p46"/>
          <p:cNvPicPr preferRelativeResize="0"/>
          <p:nvPr/>
        </p:nvPicPr>
        <p:blipFill>
          <a:blip r:embed="rId3">
            <a:alphaModFix/>
          </a:blip>
          <a:stretch>
            <a:fillRect/>
          </a:stretch>
        </p:blipFill>
        <p:spPr>
          <a:xfrm>
            <a:off x="502263" y="1931975"/>
            <a:ext cx="2855052" cy="1677700"/>
          </a:xfrm>
          <a:prstGeom prst="rect">
            <a:avLst/>
          </a:prstGeom>
          <a:noFill/>
          <a:ln>
            <a:noFill/>
          </a:ln>
        </p:spPr>
      </p:pic>
      <p:pic>
        <p:nvPicPr>
          <p:cNvPr id="295" name="Google Shape;295;p46"/>
          <p:cNvPicPr preferRelativeResize="0"/>
          <p:nvPr/>
        </p:nvPicPr>
        <p:blipFill>
          <a:blip r:embed="rId4">
            <a:alphaModFix/>
          </a:blip>
          <a:stretch>
            <a:fillRect/>
          </a:stretch>
        </p:blipFill>
        <p:spPr>
          <a:xfrm>
            <a:off x="5636495" y="1931970"/>
            <a:ext cx="2596825" cy="1677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7"/>
          <p:cNvPicPr preferRelativeResize="0"/>
          <p:nvPr/>
        </p:nvPicPr>
        <p:blipFill>
          <a:blip r:embed="rId3">
            <a:alphaModFix/>
          </a:blip>
          <a:stretch>
            <a:fillRect/>
          </a:stretch>
        </p:blipFill>
        <p:spPr>
          <a:xfrm>
            <a:off x="1699850" y="605700"/>
            <a:ext cx="5522600" cy="3932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8"/>
          <p:cNvPicPr preferRelativeResize="0"/>
          <p:nvPr/>
        </p:nvPicPr>
        <p:blipFill rotWithShape="1">
          <a:blip r:embed="rId3">
            <a:alphaModFix/>
          </a:blip>
          <a:srcRect b="0" l="18969" r="17947" t="5455"/>
          <a:stretch/>
        </p:blipFill>
        <p:spPr>
          <a:xfrm>
            <a:off x="1777750" y="906975"/>
            <a:ext cx="4806726" cy="4052400"/>
          </a:xfrm>
          <a:prstGeom prst="rect">
            <a:avLst/>
          </a:prstGeom>
          <a:noFill/>
          <a:ln>
            <a:noFill/>
          </a:ln>
        </p:spPr>
      </p:pic>
      <p:sp>
        <p:nvSpPr>
          <p:cNvPr id="306" name="Google Shape;306;p48"/>
          <p:cNvSpPr txBox="1"/>
          <p:nvPr>
            <p:ph idx="4294967295" type="title"/>
          </p:nvPr>
        </p:nvSpPr>
        <p:spPr>
          <a:xfrm>
            <a:off x="311700" y="2835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 that’s a wrap - Lists vs NumPy Arrays!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254425" y="787550"/>
            <a:ext cx="8520600" cy="14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Random Number Generation</a:t>
            </a:r>
            <a:endParaRPr sz="4700"/>
          </a:p>
        </p:txBody>
      </p:sp>
      <p:pic>
        <p:nvPicPr>
          <p:cNvPr id="312" name="Google Shape;312;p49"/>
          <p:cNvPicPr preferRelativeResize="0"/>
          <p:nvPr/>
        </p:nvPicPr>
        <p:blipFill>
          <a:blip r:embed="rId3">
            <a:alphaModFix/>
          </a:blip>
          <a:stretch>
            <a:fillRect/>
          </a:stretch>
        </p:blipFill>
        <p:spPr>
          <a:xfrm>
            <a:off x="2501150" y="2398250"/>
            <a:ext cx="4141691" cy="2431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0"/>
          <p:cNvPicPr preferRelativeResize="0"/>
          <p:nvPr/>
        </p:nvPicPr>
        <p:blipFill>
          <a:blip r:embed="rId3">
            <a:alphaModFix/>
          </a:blip>
          <a:stretch>
            <a:fillRect/>
          </a:stretch>
        </p:blipFill>
        <p:spPr>
          <a:xfrm>
            <a:off x="1654225" y="1129450"/>
            <a:ext cx="5835550" cy="3211550"/>
          </a:xfrm>
          <a:prstGeom prst="rect">
            <a:avLst/>
          </a:prstGeom>
          <a:noFill/>
          <a:ln>
            <a:noFill/>
          </a:ln>
        </p:spPr>
      </p:pic>
      <p:sp>
        <p:nvSpPr>
          <p:cNvPr id="318" name="Google Shape;318;p50"/>
          <p:cNvSpPr txBox="1"/>
          <p:nvPr/>
        </p:nvSpPr>
        <p:spPr>
          <a:xfrm>
            <a:off x="3159250" y="3181850"/>
            <a:ext cx="53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Numbers</a:t>
            </a:r>
            <a:endParaRPr/>
          </a:p>
        </p:txBody>
      </p:sp>
      <p:sp>
        <p:nvSpPr>
          <p:cNvPr id="324" name="Google Shape;324;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Python defines a set of functions that are used to generate or manipulate random numbers through the random module.</a:t>
            </a:r>
            <a:endParaRPr/>
          </a:p>
          <a:p>
            <a:pPr indent="-342900" lvl="0" marL="457200" rtl="0" algn="l">
              <a:spcBef>
                <a:spcPts val="0"/>
              </a:spcBef>
              <a:spcAft>
                <a:spcPts val="0"/>
              </a:spcAft>
              <a:buClr>
                <a:schemeClr val="dk2"/>
              </a:buClr>
              <a:buSzPts val="1800"/>
              <a:buChar char="-"/>
            </a:pPr>
            <a:r>
              <a:rPr b="1" lang="en">
                <a:solidFill>
                  <a:schemeClr val="dk2"/>
                </a:solidFill>
              </a:rPr>
              <a:t>np.random rand(shape)</a:t>
            </a:r>
            <a:endParaRPr b="1">
              <a:solidFill>
                <a:schemeClr val="dk2"/>
              </a:solidFill>
            </a:endParaRPr>
          </a:p>
          <a:p>
            <a:pPr indent="-317500" lvl="1" marL="914400" rtl="0" algn="l">
              <a:spcBef>
                <a:spcPts val="0"/>
              </a:spcBef>
              <a:spcAft>
                <a:spcPts val="0"/>
              </a:spcAft>
              <a:buClr>
                <a:schemeClr val="dk2"/>
              </a:buClr>
              <a:buSzPts val="1400"/>
              <a:buChar char="-"/>
            </a:pPr>
            <a:r>
              <a:rPr lang="en" sz="1150">
                <a:solidFill>
                  <a:schemeClr val="accent1"/>
                </a:solidFill>
                <a:highlight>
                  <a:srgbClr val="FFFFFF"/>
                </a:highlight>
              </a:rPr>
              <a:t>It produce random values in a given shape from a </a:t>
            </a:r>
            <a:r>
              <a:rPr lang="en" sz="1150">
                <a:solidFill>
                  <a:schemeClr val="accent1"/>
                </a:solidFill>
                <a:highlight>
                  <a:srgbClr val="FFFFFF"/>
                </a:highlight>
              </a:rPr>
              <a:t>uniform</a:t>
            </a:r>
            <a:r>
              <a:rPr lang="en" sz="1150">
                <a:solidFill>
                  <a:schemeClr val="accent1"/>
                </a:solidFill>
                <a:highlight>
                  <a:srgbClr val="FFFFFF"/>
                </a:highlight>
              </a:rPr>
              <a:t> distribution.</a:t>
            </a:r>
            <a:endParaRPr>
              <a:solidFill>
                <a:schemeClr val="dk2"/>
              </a:solidFill>
            </a:endParaRPr>
          </a:p>
          <a:p>
            <a:pPr indent="0" lvl="0" marL="457200" rtl="0" algn="l">
              <a:spcBef>
                <a:spcPts val="1200"/>
              </a:spcBef>
              <a:spcAft>
                <a:spcPts val="1200"/>
              </a:spcAft>
              <a:buNone/>
            </a:pPr>
            <a:r>
              <a:t/>
            </a:r>
            <a:endParaRPr b="1">
              <a:solidFill>
                <a:schemeClr val="dk2"/>
              </a:solidFill>
            </a:endParaRPr>
          </a:p>
        </p:txBody>
      </p:sp>
      <p:pic>
        <p:nvPicPr>
          <p:cNvPr id="325" name="Google Shape;325;p51"/>
          <p:cNvPicPr preferRelativeResize="0"/>
          <p:nvPr/>
        </p:nvPicPr>
        <p:blipFill>
          <a:blip r:embed="rId3">
            <a:alphaModFix/>
          </a:blip>
          <a:stretch>
            <a:fillRect/>
          </a:stretch>
        </p:blipFill>
        <p:spPr>
          <a:xfrm>
            <a:off x="797638" y="2519163"/>
            <a:ext cx="7343775" cy="183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Basics - Revisited!</a:t>
            </a:r>
            <a:endParaRPr/>
          </a:p>
        </p:txBody>
      </p:sp>
      <p:sp>
        <p:nvSpPr>
          <p:cNvPr id="79" name="Google Shape;79;p16"/>
          <p:cNvSpPr txBox="1"/>
          <p:nvPr>
            <p:ph idx="1" type="body"/>
          </p:nvPr>
        </p:nvSpPr>
        <p:spPr>
          <a:xfrm>
            <a:off x="311700" y="1152475"/>
            <a:ext cx="8520600" cy="3660300"/>
          </a:xfrm>
          <a:prstGeom prst="rect">
            <a:avLst/>
          </a:prstGeom>
        </p:spPr>
        <p:txBody>
          <a:bodyPr anchorCtr="0" anchor="t" bIns="91425" lIns="91425" spcFirstLastPara="1" rIns="91425" wrap="square" tIns="91425">
            <a:normAutofit lnSpcReduction="10000"/>
          </a:bodyPr>
          <a:lstStyle/>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Data Types:</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Strings</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Lists</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Dictionary</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Tuples</a:t>
            </a:r>
            <a:endParaRPr sz="1700">
              <a:solidFill>
                <a:schemeClr val="dk2"/>
              </a:solidFill>
              <a:latin typeface="Raleway"/>
              <a:ea typeface="Raleway"/>
              <a:cs typeface="Raleway"/>
              <a:sym typeface="Raleway"/>
            </a:endParaRPr>
          </a:p>
          <a:p>
            <a:pPr indent="-336550" lvl="0" marL="9144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Sets</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sz="1700">
              <a:solidFill>
                <a:schemeClr val="dk2"/>
              </a:solidFill>
              <a:latin typeface="Raleway"/>
              <a:ea typeface="Raleway"/>
              <a:cs typeface="Raleway"/>
              <a:sym typeface="Raleway"/>
            </a:endParaRPr>
          </a:p>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Membership : The in and not in operator</a:t>
            </a:r>
            <a:br>
              <a:rPr lang="en" sz="1700">
                <a:solidFill>
                  <a:schemeClr val="dk2"/>
                </a:solidFill>
                <a:latin typeface="Raleway"/>
                <a:ea typeface="Raleway"/>
                <a:cs typeface="Raleway"/>
                <a:sym typeface="Raleway"/>
              </a:rPr>
            </a:br>
            <a:endParaRPr sz="1700">
              <a:solidFill>
                <a:schemeClr val="dk2"/>
              </a:solidFill>
              <a:latin typeface="Raleway"/>
              <a:ea typeface="Raleway"/>
              <a:cs typeface="Raleway"/>
              <a:sym typeface="Raleway"/>
            </a:endParaRPr>
          </a:p>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Functions</a:t>
            </a:r>
            <a:br>
              <a:rPr lang="en" sz="1700">
                <a:solidFill>
                  <a:schemeClr val="dk2"/>
                </a:solidFill>
                <a:latin typeface="Raleway"/>
                <a:ea typeface="Raleway"/>
                <a:cs typeface="Raleway"/>
                <a:sym typeface="Raleway"/>
              </a:rPr>
            </a:br>
            <a:endParaRPr sz="1700">
              <a:solidFill>
                <a:schemeClr val="dk2"/>
              </a:solidFill>
              <a:latin typeface="Raleway"/>
              <a:ea typeface="Raleway"/>
              <a:cs typeface="Raleway"/>
              <a:sym typeface="Raleway"/>
            </a:endParaRPr>
          </a:p>
          <a:p>
            <a:pPr indent="-336550" lvl="0" marL="457200" rtl="0" algn="l">
              <a:lnSpc>
                <a:spcPct val="100000"/>
              </a:lnSpc>
              <a:spcBef>
                <a:spcPts val="0"/>
              </a:spcBef>
              <a:spcAft>
                <a:spcPts val="0"/>
              </a:spcAft>
              <a:buClr>
                <a:schemeClr val="dk2"/>
              </a:buClr>
              <a:buSzPts val="1700"/>
              <a:buFont typeface="Raleway"/>
              <a:buChar char="❖"/>
            </a:pPr>
            <a:r>
              <a:rPr lang="en" sz="1700">
                <a:solidFill>
                  <a:schemeClr val="dk2"/>
                </a:solidFill>
                <a:latin typeface="Raleway"/>
                <a:ea typeface="Raleway"/>
                <a:cs typeface="Raleway"/>
                <a:sym typeface="Raleway"/>
              </a:rPr>
              <a:t>Lambda Expressions</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sz="17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b="1" sz="1700">
              <a:solidFill>
                <a:schemeClr val="dk2"/>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Random Arrays and Matrices</a:t>
            </a:r>
            <a:endParaRPr/>
          </a:p>
          <a:p>
            <a:pPr indent="0" lvl="0" marL="0" rtl="0" algn="l">
              <a:spcBef>
                <a:spcPts val="0"/>
              </a:spcBef>
              <a:spcAft>
                <a:spcPts val="0"/>
              </a:spcAft>
              <a:buNone/>
            </a:pPr>
            <a:r>
              <a:t/>
            </a:r>
            <a:endParaRPr/>
          </a:p>
        </p:txBody>
      </p:sp>
      <p:sp>
        <p:nvSpPr>
          <p:cNvPr id="331" name="Google Shape;33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1500"/>
              <a:t>Let’s create NumPy array with random numbers</a:t>
            </a:r>
            <a:endParaRPr sz="1500"/>
          </a:p>
        </p:txBody>
      </p:sp>
      <p:pic>
        <p:nvPicPr>
          <p:cNvPr id="332" name="Google Shape;332;p52"/>
          <p:cNvPicPr preferRelativeResize="0"/>
          <p:nvPr/>
        </p:nvPicPr>
        <p:blipFill>
          <a:blip r:embed="rId3">
            <a:alphaModFix/>
          </a:blip>
          <a:stretch>
            <a:fillRect/>
          </a:stretch>
        </p:blipFill>
        <p:spPr>
          <a:xfrm>
            <a:off x="490750" y="1982600"/>
            <a:ext cx="8162500" cy="1756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Can we generate negative random numbers too? Yes!</a:t>
            </a:r>
            <a:endParaRPr sz="2500"/>
          </a:p>
        </p:txBody>
      </p:sp>
      <p:sp>
        <p:nvSpPr>
          <p:cNvPr id="338" name="Google Shape;338;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t>What if we want random negative numbers too?</a:t>
            </a:r>
            <a:endParaRPr b="1" sz="1700"/>
          </a:p>
          <a:p>
            <a:pPr indent="-342900" lvl="0" marL="457200" rtl="0" algn="l">
              <a:spcBef>
                <a:spcPts val="1200"/>
              </a:spcBef>
              <a:spcAft>
                <a:spcPts val="0"/>
              </a:spcAft>
              <a:buClr>
                <a:schemeClr val="dk2"/>
              </a:buClr>
              <a:buSzPts val="1800"/>
              <a:buChar char="-"/>
            </a:pPr>
            <a:r>
              <a:rPr b="1" lang="en">
                <a:solidFill>
                  <a:schemeClr val="dk2"/>
                </a:solidFill>
              </a:rPr>
              <a:t>np.random.randn(shape)</a:t>
            </a:r>
            <a:endParaRPr b="1">
              <a:solidFill>
                <a:schemeClr val="dk2"/>
              </a:solidFill>
            </a:endParaRPr>
          </a:p>
          <a:p>
            <a:pPr indent="-317500" lvl="1" marL="914400" rtl="0" algn="l">
              <a:spcBef>
                <a:spcPts val="0"/>
              </a:spcBef>
              <a:spcAft>
                <a:spcPts val="0"/>
              </a:spcAft>
              <a:buSzPts val="1400"/>
              <a:buChar char="-"/>
            </a:pPr>
            <a:r>
              <a:rPr lang="en"/>
              <a:t>Returns random numbers sample from a “standard normal” distribution.</a:t>
            </a:r>
            <a:endParaRPr/>
          </a:p>
        </p:txBody>
      </p:sp>
      <p:pic>
        <p:nvPicPr>
          <p:cNvPr id="339" name="Google Shape;339;p53"/>
          <p:cNvPicPr preferRelativeResize="0"/>
          <p:nvPr/>
        </p:nvPicPr>
        <p:blipFill>
          <a:blip r:embed="rId3">
            <a:alphaModFix/>
          </a:blip>
          <a:stretch>
            <a:fillRect/>
          </a:stretch>
        </p:blipFill>
        <p:spPr>
          <a:xfrm>
            <a:off x="795338" y="2431963"/>
            <a:ext cx="7553325" cy="1724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Integers</a:t>
            </a:r>
            <a:endParaRPr/>
          </a:p>
        </p:txBody>
      </p:sp>
      <p:sp>
        <p:nvSpPr>
          <p:cNvPr id="345" name="Google Shape;345;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All the above method generates random floating point numbers, but what if you want random integers.</a:t>
            </a:r>
            <a:endParaRPr/>
          </a:p>
          <a:p>
            <a:pPr indent="-342900" lvl="0" marL="457200" rtl="0" algn="l">
              <a:spcBef>
                <a:spcPts val="0"/>
              </a:spcBef>
              <a:spcAft>
                <a:spcPts val="0"/>
              </a:spcAft>
              <a:buClr>
                <a:schemeClr val="dk2"/>
              </a:buClr>
              <a:buSzPts val="1800"/>
              <a:buChar char="-"/>
            </a:pPr>
            <a:r>
              <a:rPr b="1" lang="en">
                <a:solidFill>
                  <a:schemeClr val="dk2"/>
                </a:solidFill>
              </a:rPr>
              <a:t>np.random.randint(</a:t>
            </a:r>
            <a:r>
              <a:rPr b="1" i="1" lang="en" sz="1150">
                <a:solidFill>
                  <a:schemeClr val="dk2"/>
                </a:solidFill>
                <a:highlight>
                  <a:srgbClr val="FFFFFF"/>
                </a:highlight>
                <a:latin typeface="Courier New"/>
                <a:ea typeface="Courier New"/>
                <a:cs typeface="Courier New"/>
                <a:sym typeface="Courier New"/>
              </a:rPr>
              <a:t>low</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high=None</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size=None</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dtype=int</a:t>
            </a:r>
            <a:r>
              <a:rPr b="1" lang="en" sz="1150">
                <a:solidFill>
                  <a:schemeClr val="dk2"/>
                </a:solidFill>
                <a:highlight>
                  <a:srgbClr val="FFFFFF"/>
                </a:highlight>
                <a:latin typeface="Courier New"/>
                <a:ea typeface="Courier New"/>
                <a:cs typeface="Courier New"/>
                <a:sym typeface="Courier New"/>
              </a:rPr>
              <a:t>)</a:t>
            </a:r>
            <a:endParaRPr b="1" sz="1150">
              <a:solidFill>
                <a:schemeClr val="dk2"/>
              </a:solidFill>
              <a:highlight>
                <a:srgbClr val="FFFFFF"/>
              </a:highlight>
              <a:latin typeface="Courier New"/>
              <a:ea typeface="Courier New"/>
              <a:cs typeface="Courier New"/>
              <a:sym typeface="Courier New"/>
            </a:endParaRPr>
          </a:p>
          <a:p>
            <a:pPr indent="-301625" lvl="1" marL="914400" rtl="0" algn="l">
              <a:spcBef>
                <a:spcPts val="0"/>
              </a:spcBef>
              <a:spcAft>
                <a:spcPts val="0"/>
              </a:spcAft>
              <a:buSzPts val="1150"/>
              <a:buFont typeface="Arial"/>
              <a:buChar char="-"/>
            </a:pPr>
            <a:r>
              <a:rPr lang="en" sz="1150">
                <a:highlight>
                  <a:srgbClr val="FFFFFF"/>
                </a:highlight>
              </a:rPr>
              <a:t>Low = 0 (default)</a:t>
            </a:r>
            <a:endParaRPr sz="1150">
              <a:highlight>
                <a:srgbClr val="FFFFFF"/>
              </a:highlight>
            </a:endParaRPr>
          </a:p>
        </p:txBody>
      </p:sp>
      <p:pic>
        <p:nvPicPr>
          <p:cNvPr id="346" name="Google Shape;346;p54"/>
          <p:cNvPicPr preferRelativeResize="0"/>
          <p:nvPr/>
        </p:nvPicPr>
        <p:blipFill>
          <a:blip r:embed="rId3">
            <a:alphaModFix/>
          </a:blip>
          <a:stretch>
            <a:fillRect/>
          </a:stretch>
        </p:blipFill>
        <p:spPr>
          <a:xfrm>
            <a:off x="710025" y="2399375"/>
            <a:ext cx="7789800" cy="1425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G.O.A.T Debate! - Messi vs Ronaldo</a:t>
            </a:r>
            <a:endParaRPr/>
          </a:p>
        </p:txBody>
      </p:sp>
      <p:pic>
        <p:nvPicPr>
          <p:cNvPr id="352" name="Google Shape;352;p55"/>
          <p:cNvPicPr preferRelativeResize="0"/>
          <p:nvPr/>
        </p:nvPicPr>
        <p:blipFill>
          <a:blip r:embed="rId3">
            <a:alphaModFix/>
          </a:blip>
          <a:stretch>
            <a:fillRect/>
          </a:stretch>
        </p:blipFill>
        <p:spPr>
          <a:xfrm>
            <a:off x="1645949" y="1292950"/>
            <a:ext cx="5954224" cy="33492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NumPy’s say on the G.O.A.T Debate :)</a:t>
            </a:r>
            <a:endParaRPr/>
          </a:p>
        </p:txBody>
      </p:sp>
      <p:sp>
        <p:nvSpPr>
          <p:cNvPr id="358" name="Google Shape;358;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Let’s see what numpy has to say about!!</a:t>
            </a:r>
            <a:endParaRPr/>
          </a:p>
          <a:p>
            <a:pPr indent="-342900" lvl="0" marL="457200" rtl="0" algn="l">
              <a:spcBef>
                <a:spcPts val="0"/>
              </a:spcBef>
              <a:spcAft>
                <a:spcPts val="0"/>
              </a:spcAft>
              <a:buClr>
                <a:schemeClr val="dk2"/>
              </a:buClr>
              <a:buSzPts val="1800"/>
              <a:buChar char="-"/>
            </a:pPr>
            <a:r>
              <a:rPr b="1" lang="en">
                <a:solidFill>
                  <a:schemeClr val="dk2"/>
                </a:solidFill>
              </a:rPr>
              <a:t>np.random.choice(</a:t>
            </a:r>
            <a:r>
              <a:rPr b="1" i="1" lang="en" sz="1150">
                <a:solidFill>
                  <a:schemeClr val="dk2"/>
                </a:solidFill>
                <a:highlight>
                  <a:srgbClr val="FFFFFF"/>
                </a:highlight>
                <a:latin typeface="Courier New"/>
                <a:ea typeface="Courier New"/>
                <a:cs typeface="Courier New"/>
                <a:sym typeface="Courier New"/>
              </a:rPr>
              <a:t>a</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size=None</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replace=True</a:t>
            </a:r>
            <a:r>
              <a:rPr b="1" lang="en" sz="1150">
                <a:solidFill>
                  <a:schemeClr val="dk2"/>
                </a:solidFill>
                <a:highlight>
                  <a:srgbClr val="FFFFFF"/>
                </a:highlight>
                <a:latin typeface="Courier New"/>
                <a:ea typeface="Courier New"/>
                <a:cs typeface="Courier New"/>
                <a:sym typeface="Courier New"/>
              </a:rPr>
              <a:t>, </a:t>
            </a:r>
            <a:r>
              <a:rPr b="1" i="1" lang="en" sz="1150">
                <a:solidFill>
                  <a:schemeClr val="dk2"/>
                </a:solidFill>
                <a:highlight>
                  <a:srgbClr val="FFFFFF"/>
                </a:highlight>
                <a:latin typeface="Courier New"/>
                <a:ea typeface="Courier New"/>
                <a:cs typeface="Courier New"/>
                <a:sym typeface="Courier New"/>
              </a:rPr>
              <a:t>p=None</a:t>
            </a:r>
            <a:r>
              <a:rPr b="1" lang="en" sz="1150">
                <a:solidFill>
                  <a:schemeClr val="dk2"/>
                </a:solidFill>
                <a:highlight>
                  <a:srgbClr val="FFFFFF"/>
                </a:highlight>
                <a:latin typeface="Courier New"/>
                <a:ea typeface="Courier New"/>
                <a:cs typeface="Courier New"/>
                <a:sym typeface="Courier New"/>
              </a:rPr>
              <a:t>)</a:t>
            </a:r>
            <a:endParaRPr b="1">
              <a:solidFill>
                <a:schemeClr val="dk2"/>
              </a:solidFill>
            </a:endParaRPr>
          </a:p>
        </p:txBody>
      </p:sp>
      <p:pic>
        <p:nvPicPr>
          <p:cNvPr id="359" name="Google Shape;359;p56"/>
          <p:cNvPicPr preferRelativeResize="0"/>
          <p:nvPr/>
        </p:nvPicPr>
        <p:blipFill>
          <a:blip r:embed="rId3">
            <a:alphaModFix/>
          </a:blip>
          <a:stretch>
            <a:fillRect/>
          </a:stretch>
        </p:blipFill>
        <p:spPr>
          <a:xfrm>
            <a:off x="594350" y="2109800"/>
            <a:ext cx="7907501" cy="1838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990"/>
              <a:buFont typeface="Arial"/>
              <a:buNone/>
            </a:pPr>
            <a:r>
              <a:rPr lang="en" sz="2200"/>
              <a:t>The G.O.A.T Debate! - </a:t>
            </a:r>
            <a:r>
              <a:rPr lang="en" sz="2200" strike="sngStrike"/>
              <a:t>Messi vs Ronaldo</a:t>
            </a:r>
            <a:r>
              <a:rPr lang="en" sz="2200"/>
              <a:t> No Intro Needed now!!</a:t>
            </a:r>
            <a:endParaRPr sz="2200"/>
          </a:p>
          <a:p>
            <a:pPr indent="0" lvl="0" marL="0" rtl="0" algn="l">
              <a:spcBef>
                <a:spcPts val="0"/>
              </a:spcBef>
              <a:spcAft>
                <a:spcPts val="0"/>
              </a:spcAft>
              <a:buSzPts val="990"/>
              <a:buNone/>
            </a:pPr>
            <a:r>
              <a:t/>
            </a:r>
            <a:endParaRPr sz="2700"/>
          </a:p>
        </p:txBody>
      </p:sp>
      <p:pic>
        <p:nvPicPr>
          <p:cNvPr id="365" name="Google Shape;365;p57"/>
          <p:cNvPicPr preferRelativeResize="0"/>
          <p:nvPr/>
        </p:nvPicPr>
        <p:blipFill>
          <a:blip r:embed="rId3">
            <a:alphaModFix/>
          </a:blip>
          <a:stretch>
            <a:fillRect/>
          </a:stretch>
        </p:blipFill>
        <p:spPr>
          <a:xfrm>
            <a:off x="1668587" y="1220575"/>
            <a:ext cx="5806824" cy="326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NumPy’s say on the G.O.A.T Debate :)</a:t>
            </a:r>
            <a:endParaRPr/>
          </a:p>
          <a:p>
            <a:pPr indent="0" lvl="0" marL="0" rtl="0" algn="l">
              <a:spcBef>
                <a:spcPts val="0"/>
              </a:spcBef>
              <a:spcAft>
                <a:spcPts val="0"/>
              </a:spcAft>
              <a:buNone/>
            </a:pPr>
            <a:r>
              <a:t/>
            </a:r>
            <a:endParaRPr/>
          </a:p>
        </p:txBody>
      </p:sp>
      <p:sp>
        <p:nvSpPr>
          <p:cNvPr id="371" name="Google Shape;371;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1700"/>
              <a:t>Let’s see what NumPy has to say about it:</a:t>
            </a:r>
            <a:endParaRPr sz="1700"/>
          </a:p>
        </p:txBody>
      </p:sp>
      <p:pic>
        <p:nvPicPr>
          <p:cNvPr id="372" name="Google Shape;372;p58"/>
          <p:cNvPicPr preferRelativeResize="0"/>
          <p:nvPr/>
        </p:nvPicPr>
        <p:blipFill>
          <a:blip r:embed="rId3">
            <a:alphaModFix/>
          </a:blip>
          <a:stretch>
            <a:fillRect/>
          </a:stretch>
        </p:blipFill>
        <p:spPr>
          <a:xfrm>
            <a:off x="1058930" y="1963267"/>
            <a:ext cx="6851826" cy="1794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Messi Fans - This is for you!</a:t>
            </a:r>
            <a:endParaRPr/>
          </a:p>
        </p:txBody>
      </p:sp>
      <p:sp>
        <p:nvSpPr>
          <p:cNvPr id="378" name="Google Shape;378;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Let’s cheat the system</a:t>
            </a:r>
            <a:endParaRPr/>
          </a:p>
          <a:p>
            <a:pPr indent="-342900" lvl="0" marL="457200" rtl="0" algn="l">
              <a:spcBef>
                <a:spcPts val="0"/>
              </a:spcBef>
              <a:spcAft>
                <a:spcPts val="0"/>
              </a:spcAft>
              <a:buSzPts val="1800"/>
              <a:buChar char="-"/>
            </a:pPr>
            <a:r>
              <a:rPr lang="en"/>
              <a:t>The parameter p defines the</a:t>
            </a:r>
            <a:r>
              <a:rPr lang="en"/>
              <a:t> </a:t>
            </a:r>
            <a:r>
              <a:rPr lang="en">
                <a:highlight>
                  <a:srgbClr val="FFFFFF"/>
                </a:highlight>
              </a:rPr>
              <a:t>probabilities associated with each entry in a. If not given, the sample assumes a uniform distribution over all entries in a.</a:t>
            </a:r>
            <a:endParaRPr/>
          </a:p>
        </p:txBody>
      </p:sp>
      <p:pic>
        <p:nvPicPr>
          <p:cNvPr id="379" name="Google Shape;379;p59"/>
          <p:cNvPicPr preferRelativeResize="0"/>
          <p:nvPr/>
        </p:nvPicPr>
        <p:blipFill>
          <a:blip r:embed="rId3">
            <a:alphaModFix/>
          </a:blip>
          <a:stretch>
            <a:fillRect/>
          </a:stretch>
        </p:blipFill>
        <p:spPr>
          <a:xfrm>
            <a:off x="623400" y="2710900"/>
            <a:ext cx="8208900" cy="1193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Cricket Fans - It’s your turn now :)</a:t>
            </a:r>
            <a:endParaRPr/>
          </a:p>
        </p:txBody>
      </p:sp>
      <p:sp>
        <p:nvSpPr>
          <p:cNvPr id="385" name="Google Shape;385;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Quick Exercise !!</a:t>
            </a:r>
            <a:endParaRPr b="1"/>
          </a:p>
          <a:p>
            <a:pPr indent="-342900" lvl="0" marL="457200" rtl="0" algn="l">
              <a:spcBef>
                <a:spcPts val="0"/>
              </a:spcBef>
              <a:spcAft>
                <a:spcPts val="0"/>
              </a:spcAft>
              <a:buSzPts val="1800"/>
              <a:buChar char="-"/>
            </a:pPr>
            <a:r>
              <a:rPr b="1" lang="en"/>
              <a:t>Make your favourite cricketer win the game 😉</a:t>
            </a:r>
            <a:endParaRPr b="1"/>
          </a:p>
          <a:p>
            <a:pPr indent="-342900" lvl="0" marL="457200" rtl="0" algn="l">
              <a:spcBef>
                <a:spcPts val="0"/>
              </a:spcBef>
              <a:spcAft>
                <a:spcPts val="0"/>
              </a:spcAft>
              <a:buSzPts val="1800"/>
              <a:buChar char="-"/>
            </a:pPr>
            <a:r>
              <a:rPr b="1" lang="en"/>
              <a:t>Fill the “p” parameter to make the event certain</a:t>
            </a:r>
            <a:endParaRPr b="1"/>
          </a:p>
        </p:txBody>
      </p:sp>
      <p:pic>
        <p:nvPicPr>
          <p:cNvPr id="386" name="Google Shape;386;p60"/>
          <p:cNvPicPr preferRelativeResize="0"/>
          <p:nvPr/>
        </p:nvPicPr>
        <p:blipFill>
          <a:blip r:embed="rId3">
            <a:alphaModFix/>
          </a:blip>
          <a:stretch>
            <a:fillRect/>
          </a:stretch>
        </p:blipFill>
        <p:spPr>
          <a:xfrm>
            <a:off x="311700" y="2626000"/>
            <a:ext cx="8610600" cy="1009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np.arange</a:t>
            </a:r>
            <a:endParaRPr/>
          </a:p>
        </p:txBody>
      </p:sp>
      <p:sp>
        <p:nvSpPr>
          <p:cNvPr id="392" name="Google Shape;392;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Let’s generate some organized numbers now</a:t>
            </a:r>
            <a:endParaRPr/>
          </a:p>
          <a:p>
            <a:pPr indent="-342900" lvl="0" marL="457200" rtl="0" algn="l">
              <a:spcBef>
                <a:spcPts val="0"/>
              </a:spcBef>
              <a:spcAft>
                <a:spcPts val="0"/>
              </a:spcAft>
              <a:buSzPts val="1800"/>
              <a:buChar char="-"/>
            </a:pPr>
            <a:r>
              <a:rPr b="1" lang="en">
                <a:solidFill>
                  <a:schemeClr val="dk2"/>
                </a:solidFill>
              </a:rPr>
              <a:t>np.arange(</a:t>
            </a:r>
            <a:r>
              <a:rPr b="1" i="1" lang="en">
                <a:solidFill>
                  <a:schemeClr val="dk2"/>
                </a:solidFill>
              </a:rPr>
              <a:t>start, stop, step</a:t>
            </a:r>
            <a:r>
              <a:rPr b="1" lang="en">
                <a:solidFill>
                  <a:schemeClr val="dk2"/>
                </a:solidFill>
              </a:rPr>
              <a:t>):</a:t>
            </a:r>
            <a:r>
              <a:rPr b="1" lang="en"/>
              <a:t> </a:t>
            </a:r>
            <a:endParaRPr b="1"/>
          </a:p>
          <a:p>
            <a:pPr indent="-323850" lvl="1" marL="914400" rtl="0" algn="l">
              <a:spcBef>
                <a:spcPts val="0"/>
              </a:spcBef>
              <a:spcAft>
                <a:spcPts val="0"/>
              </a:spcAft>
              <a:buSzPts val="1500"/>
              <a:buChar char="-"/>
            </a:pPr>
            <a:r>
              <a:rPr lang="en" sz="1250">
                <a:highlight>
                  <a:srgbClr val="FFFFFF"/>
                </a:highlight>
              </a:rPr>
              <a:t>allows you to define the step size and infers the number of steps(the number of values you get)</a:t>
            </a:r>
            <a:endParaRPr b="1" sz="1500"/>
          </a:p>
        </p:txBody>
      </p:sp>
      <p:pic>
        <p:nvPicPr>
          <p:cNvPr id="393" name="Google Shape;393;p61"/>
          <p:cNvPicPr preferRelativeResize="0"/>
          <p:nvPr/>
        </p:nvPicPr>
        <p:blipFill>
          <a:blip r:embed="rId3">
            <a:alphaModFix/>
          </a:blip>
          <a:stretch>
            <a:fillRect/>
          </a:stretch>
        </p:blipFill>
        <p:spPr>
          <a:xfrm>
            <a:off x="1078000" y="2458488"/>
            <a:ext cx="5981700" cy="1419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Variables and Datatypes</a:t>
            </a:r>
            <a:endParaRPr/>
          </a:p>
        </p:txBody>
      </p:sp>
      <p:sp>
        <p:nvSpPr>
          <p:cNvPr id="85" name="Google Shape;85;p17"/>
          <p:cNvSpPr txBox="1"/>
          <p:nvPr>
            <p:ph idx="1" type="body"/>
          </p:nvPr>
        </p:nvSpPr>
        <p:spPr>
          <a:xfrm>
            <a:off x="311700" y="1124025"/>
            <a:ext cx="8520600" cy="3416400"/>
          </a:xfrm>
          <a:prstGeom prst="rect">
            <a:avLst/>
          </a:prstGeom>
        </p:spPr>
        <p:txBody>
          <a:bodyPr anchorCtr="0" anchor="t" bIns="91425" lIns="91425" spcFirstLastPara="1" rIns="91425" wrap="square" tIns="91425">
            <a:normAutofit/>
          </a:bodyPr>
          <a:lstStyle/>
          <a:p>
            <a:pPr indent="-314325" lvl="0" marL="457200" rtl="0" algn="l">
              <a:spcBef>
                <a:spcPts val="1400"/>
              </a:spcBef>
              <a:spcAft>
                <a:spcPts val="0"/>
              </a:spcAft>
              <a:buSzPts val="1350"/>
              <a:buFont typeface="Verdana"/>
              <a:buChar char="-"/>
            </a:pPr>
            <a:r>
              <a:rPr lang="en" sz="1350">
                <a:highlight>
                  <a:srgbClr val="FFFFFF"/>
                </a:highlight>
                <a:latin typeface="Verdana"/>
                <a:ea typeface="Verdana"/>
                <a:cs typeface="Verdana"/>
                <a:sym typeface="Verdana"/>
              </a:rPr>
              <a:t>Python has no command for declaring a variable.</a:t>
            </a:r>
            <a:endParaRPr sz="1350">
              <a:highlight>
                <a:srgbClr val="FFFFFF"/>
              </a:highlight>
              <a:latin typeface="Verdana"/>
              <a:ea typeface="Verdana"/>
              <a:cs typeface="Verdana"/>
              <a:sym typeface="Verdana"/>
            </a:endParaRPr>
          </a:p>
          <a:p>
            <a:pPr indent="-314325" lvl="0" marL="457200" rtl="0" algn="l">
              <a:spcBef>
                <a:spcPts val="0"/>
              </a:spcBef>
              <a:spcAft>
                <a:spcPts val="0"/>
              </a:spcAft>
              <a:buSzPts val="1350"/>
              <a:buFont typeface="Verdana"/>
              <a:buChar char="-"/>
            </a:pPr>
            <a:r>
              <a:rPr lang="en" sz="1350">
                <a:highlight>
                  <a:srgbClr val="FFFFFF"/>
                </a:highlight>
                <a:latin typeface="Verdana"/>
                <a:ea typeface="Verdana"/>
                <a:cs typeface="Verdana"/>
                <a:sym typeface="Verdana"/>
              </a:rPr>
              <a:t>A variable is created the moment you first assign a value to it.</a:t>
            </a:r>
            <a:endParaRPr sz="1350">
              <a:highlight>
                <a:srgbClr val="FFFFFF"/>
              </a:highlight>
              <a:latin typeface="Verdana"/>
              <a:ea typeface="Verdana"/>
              <a:cs typeface="Verdana"/>
              <a:sym typeface="Verdana"/>
            </a:endParaRPr>
          </a:p>
          <a:p>
            <a:pPr indent="0" lvl="0" marL="0" rtl="0" algn="l">
              <a:spcBef>
                <a:spcPts val="1400"/>
              </a:spcBef>
              <a:spcAft>
                <a:spcPts val="0"/>
              </a:spcAft>
              <a:buNone/>
            </a:pPr>
            <a:r>
              <a:t/>
            </a:r>
            <a:endParaRPr sz="1350">
              <a:highlight>
                <a:srgbClr val="FFFFFF"/>
              </a:highlight>
              <a:latin typeface="Verdana"/>
              <a:ea typeface="Verdana"/>
              <a:cs typeface="Verdana"/>
              <a:sym typeface="Verdana"/>
            </a:endParaRPr>
          </a:p>
          <a:p>
            <a:pPr indent="0" lvl="0" marL="0" rtl="0" algn="l">
              <a:spcBef>
                <a:spcPts val="1400"/>
              </a:spcBef>
              <a:spcAft>
                <a:spcPts val="0"/>
              </a:spcAft>
              <a:buNone/>
            </a:pPr>
            <a:r>
              <a:t/>
            </a:r>
            <a:endParaRPr sz="1350">
              <a:highlight>
                <a:srgbClr val="FFFFFF"/>
              </a:highlight>
              <a:latin typeface="Verdana"/>
              <a:ea typeface="Verdana"/>
              <a:cs typeface="Verdana"/>
              <a:sym typeface="Verdana"/>
            </a:endParaRPr>
          </a:p>
          <a:p>
            <a:pPr indent="0" lvl="0" marL="0" rtl="0" algn="l">
              <a:spcBef>
                <a:spcPts val="1400"/>
              </a:spcBef>
              <a:spcAft>
                <a:spcPts val="0"/>
              </a:spcAft>
              <a:buClr>
                <a:schemeClr val="dk2"/>
              </a:buClr>
              <a:buSzPts val="1100"/>
              <a:buFont typeface="Arial"/>
              <a:buNone/>
            </a:pPr>
            <a:r>
              <a:t/>
            </a:r>
            <a:endParaRPr sz="1350">
              <a:highlight>
                <a:srgbClr val="FFFFFF"/>
              </a:highlight>
              <a:latin typeface="Verdana"/>
              <a:ea typeface="Verdana"/>
              <a:cs typeface="Verdana"/>
              <a:sym typeface="Verdana"/>
            </a:endParaRPr>
          </a:p>
          <a:p>
            <a:pPr indent="0" lvl="0" marL="0" rtl="0" algn="l">
              <a:spcBef>
                <a:spcPts val="1400"/>
              </a:spcBef>
              <a:spcAft>
                <a:spcPts val="1200"/>
              </a:spcAft>
              <a:buNone/>
            </a:pPr>
            <a:r>
              <a:t/>
            </a:r>
            <a:endParaRPr sz="1300"/>
          </a:p>
        </p:txBody>
      </p:sp>
      <p:pic>
        <p:nvPicPr>
          <p:cNvPr id="86" name="Google Shape;86;p17"/>
          <p:cNvPicPr preferRelativeResize="0"/>
          <p:nvPr/>
        </p:nvPicPr>
        <p:blipFill>
          <a:blip r:embed="rId3">
            <a:alphaModFix/>
          </a:blip>
          <a:stretch>
            <a:fillRect/>
          </a:stretch>
        </p:blipFill>
        <p:spPr>
          <a:xfrm>
            <a:off x="550588" y="1882938"/>
            <a:ext cx="6467475" cy="2657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np.linspace</a:t>
            </a:r>
            <a:endParaRPr/>
          </a:p>
        </p:txBody>
      </p:sp>
      <p:sp>
        <p:nvSpPr>
          <p:cNvPr id="399" name="Google Shape;39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Char char="-"/>
            </a:pPr>
            <a:r>
              <a:rPr b="1" lang="en" sz="1400">
                <a:solidFill>
                  <a:schemeClr val="dk2"/>
                </a:solidFill>
              </a:rPr>
              <a:t>np.linspace(start, stop, num)</a:t>
            </a:r>
            <a:endParaRPr b="1" sz="1400">
              <a:solidFill>
                <a:schemeClr val="dk2"/>
              </a:solidFill>
            </a:endParaRPr>
          </a:p>
          <a:p>
            <a:pPr indent="-311150" lvl="1" marL="914400" rtl="0" algn="l">
              <a:spcBef>
                <a:spcPts val="0"/>
              </a:spcBef>
              <a:spcAft>
                <a:spcPts val="0"/>
              </a:spcAft>
              <a:buSzPts val="1300"/>
              <a:buChar char="-"/>
            </a:pPr>
            <a:r>
              <a:rPr lang="en" sz="1300"/>
              <a:t>It </a:t>
            </a:r>
            <a:r>
              <a:rPr lang="en" sz="1300">
                <a:highlight>
                  <a:srgbClr val="FFFFFF"/>
                </a:highlight>
              </a:rPr>
              <a:t>allows you to define how many values you get including the specified min and max value</a:t>
            </a:r>
            <a:br>
              <a:rPr lang="en" sz="1300">
                <a:highlight>
                  <a:srgbClr val="FFFFFF"/>
                </a:highlight>
              </a:rPr>
            </a:br>
            <a:endParaRPr sz="1300">
              <a:highlight>
                <a:srgbClr val="FFFFFF"/>
              </a:highlight>
            </a:endParaRPr>
          </a:p>
          <a:p>
            <a:pPr indent="-317500" lvl="0" marL="457200" rtl="0" algn="l">
              <a:spcBef>
                <a:spcPts val="0"/>
              </a:spcBef>
              <a:spcAft>
                <a:spcPts val="0"/>
              </a:spcAft>
              <a:buClr>
                <a:schemeClr val="dk2"/>
              </a:buClr>
              <a:buSzPts val="1400"/>
              <a:buChar char="-"/>
            </a:pPr>
            <a:r>
              <a:rPr b="1" lang="en" sz="1400">
                <a:solidFill>
                  <a:schemeClr val="dk2"/>
                </a:solidFill>
                <a:highlight>
                  <a:srgbClr val="FFFFFF"/>
                </a:highlight>
              </a:rPr>
              <a:t>How it is different from np.arange()?</a:t>
            </a:r>
            <a:endParaRPr b="1" sz="1400">
              <a:solidFill>
                <a:schemeClr val="dk2"/>
              </a:solidFill>
              <a:highlight>
                <a:srgbClr val="FFFFFF"/>
              </a:highlight>
            </a:endParaRPr>
          </a:p>
          <a:p>
            <a:pPr indent="-317500" lvl="1" marL="914400" rtl="0" algn="l">
              <a:spcBef>
                <a:spcPts val="0"/>
              </a:spcBef>
              <a:spcAft>
                <a:spcPts val="0"/>
              </a:spcAft>
              <a:buSzPts val="1400"/>
              <a:buChar char="-"/>
            </a:pPr>
            <a:r>
              <a:rPr lang="en">
                <a:highlight>
                  <a:srgbClr val="FFFFFF"/>
                </a:highlight>
              </a:rPr>
              <a:t>You do not need to specify the step size in np.linspace. It calculates the step size according to the number of points you want.</a:t>
            </a:r>
            <a:endParaRPr>
              <a:highlight>
                <a:srgbClr val="FFFFFF"/>
              </a:highlight>
            </a:endParaRPr>
          </a:p>
        </p:txBody>
      </p:sp>
      <p:pic>
        <p:nvPicPr>
          <p:cNvPr id="400" name="Google Shape;400;p62"/>
          <p:cNvPicPr preferRelativeResize="0"/>
          <p:nvPr/>
        </p:nvPicPr>
        <p:blipFill>
          <a:blip r:embed="rId3">
            <a:alphaModFix/>
          </a:blip>
          <a:stretch>
            <a:fillRect/>
          </a:stretch>
        </p:blipFill>
        <p:spPr>
          <a:xfrm>
            <a:off x="1799800" y="2864125"/>
            <a:ext cx="4724400" cy="139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3"/>
          <p:cNvSpPr txBox="1"/>
          <p:nvPr>
            <p:ph idx="1" type="body"/>
          </p:nvPr>
        </p:nvSpPr>
        <p:spPr>
          <a:xfrm>
            <a:off x="358275"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np.shuffle(x)</a:t>
            </a:r>
            <a:endParaRPr b="1"/>
          </a:p>
          <a:p>
            <a:pPr indent="-342900" lvl="0" marL="457200" rtl="0" algn="l">
              <a:spcBef>
                <a:spcPts val="0"/>
              </a:spcBef>
              <a:spcAft>
                <a:spcPts val="0"/>
              </a:spcAft>
              <a:buSzPts val="1800"/>
              <a:buChar char="-"/>
            </a:pPr>
            <a:r>
              <a:rPr lang="en" sz="1150">
                <a:highlight>
                  <a:srgbClr val="FFFFFF"/>
                </a:highlight>
              </a:rPr>
              <a:t>Modify a sequence in-place by shuffling its contents.</a:t>
            </a:r>
            <a:endParaRPr b="1"/>
          </a:p>
        </p:txBody>
      </p:sp>
      <p:pic>
        <p:nvPicPr>
          <p:cNvPr id="406" name="Google Shape;406;p63"/>
          <p:cNvPicPr preferRelativeResize="0"/>
          <p:nvPr/>
        </p:nvPicPr>
        <p:blipFill>
          <a:blip r:embed="rId3">
            <a:alphaModFix/>
          </a:blip>
          <a:stretch>
            <a:fillRect/>
          </a:stretch>
        </p:blipFill>
        <p:spPr>
          <a:xfrm>
            <a:off x="1228938" y="2165350"/>
            <a:ext cx="5381625" cy="1390650"/>
          </a:xfrm>
          <a:prstGeom prst="rect">
            <a:avLst/>
          </a:prstGeom>
          <a:noFill/>
          <a:ln>
            <a:noFill/>
          </a:ln>
        </p:spPr>
      </p:pic>
      <p:sp>
        <p:nvSpPr>
          <p:cNvPr id="407" name="Google Shape;407;p63"/>
          <p:cNvSpPr txBox="1"/>
          <p:nvPr/>
        </p:nvSpPr>
        <p:spPr>
          <a:xfrm>
            <a:off x="691400" y="3863225"/>
            <a:ext cx="69792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2"/>
              </a:buClr>
              <a:buSzPts val="1300"/>
              <a:buChar char="●"/>
            </a:pPr>
            <a:r>
              <a:rPr lang="en" sz="1300">
                <a:solidFill>
                  <a:schemeClr val="lt2"/>
                </a:solidFill>
              </a:rPr>
              <a:t>From shuffling our spotify playlist to shuffling our arrays, we have came a long way. </a:t>
            </a:r>
            <a:endParaRPr sz="1300">
              <a:solidFill>
                <a:schemeClr val="lt2"/>
              </a:solidFill>
            </a:endParaRPr>
          </a:p>
        </p:txBody>
      </p:sp>
      <p:sp>
        <p:nvSpPr>
          <p:cNvPr id="408" name="Google Shape;408;p6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t>
            </a:r>
            <a:r>
              <a:rPr lang="en"/>
              <a:t>p.shuffle: Nah, not the Dance Club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213600" y="593675"/>
            <a:ext cx="8520600" cy="14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Probability Distributions</a:t>
            </a:r>
            <a:endParaRPr sz="4700"/>
          </a:p>
        </p:txBody>
      </p:sp>
      <p:pic>
        <p:nvPicPr>
          <p:cNvPr id="414" name="Google Shape;414;p64"/>
          <p:cNvPicPr preferRelativeResize="0"/>
          <p:nvPr/>
        </p:nvPicPr>
        <p:blipFill>
          <a:blip r:embed="rId3">
            <a:alphaModFix/>
          </a:blip>
          <a:stretch>
            <a:fillRect/>
          </a:stretch>
        </p:blipFill>
        <p:spPr>
          <a:xfrm>
            <a:off x="2318650" y="2059775"/>
            <a:ext cx="4153600" cy="2729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Probability Distributions: Gaussian Distribution</a:t>
            </a:r>
            <a:endParaRPr/>
          </a:p>
        </p:txBody>
      </p:sp>
      <p:sp>
        <p:nvSpPr>
          <p:cNvPr id="420" name="Google Shape;420;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dk2"/>
                </a:solidFill>
              </a:rPr>
              <a:t>Gaussian/Normal distribution</a:t>
            </a:r>
            <a:endParaRPr b="1" sz="1600">
              <a:solidFill>
                <a:schemeClr val="dk2"/>
              </a:solidFill>
            </a:endParaRPr>
          </a:p>
          <a:p>
            <a:pPr indent="0" lvl="0" marL="0" rtl="0" algn="l">
              <a:spcBef>
                <a:spcPts val="1200"/>
              </a:spcBef>
              <a:spcAft>
                <a:spcPts val="0"/>
              </a:spcAft>
              <a:buNone/>
            </a:pPr>
            <a:r>
              <a:rPr lang="en" sz="1150">
                <a:solidFill>
                  <a:schemeClr val="accent1"/>
                </a:solidFill>
                <a:highlight>
                  <a:srgbClr val="FFFFFF"/>
                </a:highlight>
              </a:rPr>
              <a:t>-	</a:t>
            </a:r>
            <a:r>
              <a:rPr lang="en">
                <a:highlight>
                  <a:srgbClr val="FFFFFF"/>
                </a:highlight>
              </a:rPr>
              <a:t>The probability density for the Gaussian distribution is</a:t>
            </a:r>
            <a:endParaRPr>
              <a:highlight>
                <a:srgbClr val="FFFFFF"/>
              </a:highlight>
            </a:endParaRPr>
          </a:p>
          <a:p>
            <a:pPr indent="0" lvl="0" marL="0" rtl="0" algn="l">
              <a:spcBef>
                <a:spcPts val="1400"/>
              </a:spcBef>
              <a:spcAft>
                <a:spcPts val="0"/>
              </a:spcAft>
              <a:buNone/>
            </a:pPr>
            <a:r>
              <a:t/>
            </a:r>
            <a:endParaRPr sz="1150">
              <a:solidFill>
                <a:schemeClr val="accent1"/>
              </a:solidFill>
              <a:highlight>
                <a:srgbClr val="FFFFFF"/>
              </a:highlight>
            </a:endParaRPr>
          </a:p>
          <a:p>
            <a:pPr indent="0" lvl="0" marL="0" rtl="0" algn="l">
              <a:spcBef>
                <a:spcPts val="1200"/>
              </a:spcBef>
              <a:spcAft>
                <a:spcPts val="0"/>
              </a:spcAft>
              <a:buNone/>
            </a:pPr>
            <a:r>
              <a:t/>
            </a:r>
            <a:endParaRPr sz="1150">
              <a:solidFill>
                <a:schemeClr val="accent1"/>
              </a:solidFill>
              <a:highlight>
                <a:srgbClr val="FFFFFF"/>
              </a:highlight>
            </a:endParaRPr>
          </a:p>
          <a:p>
            <a:pPr indent="0" lvl="0" marL="457200" rtl="0" algn="l">
              <a:spcBef>
                <a:spcPts val="1200"/>
              </a:spcBef>
              <a:spcAft>
                <a:spcPts val="1200"/>
              </a:spcAft>
              <a:buNone/>
            </a:pPr>
            <a:r>
              <a:t/>
            </a:r>
            <a:endParaRPr b="1"/>
          </a:p>
        </p:txBody>
      </p:sp>
      <p:pic>
        <p:nvPicPr>
          <p:cNvPr id="421" name="Google Shape;421;p65"/>
          <p:cNvPicPr preferRelativeResize="0"/>
          <p:nvPr/>
        </p:nvPicPr>
        <p:blipFill>
          <a:blip r:embed="rId3">
            <a:alphaModFix/>
          </a:blip>
          <a:stretch>
            <a:fillRect/>
          </a:stretch>
        </p:blipFill>
        <p:spPr>
          <a:xfrm>
            <a:off x="2772825" y="2199275"/>
            <a:ext cx="2647950" cy="838200"/>
          </a:xfrm>
          <a:prstGeom prst="rect">
            <a:avLst/>
          </a:prstGeom>
          <a:noFill/>
          <a:ln>
            <a:noFill/>
          </a:ln>
        </p:spPr>
      </p:pic>
      <p:pic>
        <p:nvPicPr>
          <p:cNvPr id="422" name="Google Shape;422;p65"/>
          <p:cNvPicPr preferRelativeResize="0"/>
          <p:nvPr/>
        </p:nvPicPr>
        <p:blipFill>
          <a:blip r:embed="rId4">
            <a:alphaModFix/>
          </a:blip>
          <a:stretch>
            <a:fillRect/>
          </a:stretch>
        </p:blipFill>
        <p:spPr>
          <a:xfrm>
            <a:off x="311700" y="3121313"/>
            <a:ext cx="8705850" cy="676275"/>
          </a:xfrm>
          <a:prstGeom prst="rect">
            <a:avLst/>
          </a:prstGeom>
          <a:noFill/>
          <a:ln>
            <a:noFill/>
          </a:ln>
        </p:spPr>
      </p:pic>
      <p:sp>
        <p:nvSpPr>
          <p:cNvPr id="423" name="Google Shape;423;p65"/>
          <p:cNvSpPr txBox="1"/>
          <p:nvPr/>
        </p:nvSpPr>
        <p:spPr>
          <a:xfrm>
            <a:off x="318675" y="3975025"/>
            <a:ext cx="8513700" cy="600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Char char="-"/>
            </a:pPr>
            <a:r>
              <a:rPr lang="en" sz="1300">
                <a:solidFill>
                  <a:schemeClr val="lt2"/>
                </a:solidFill>
                <a:highlight>
                  <a:srgbClr val="FFFFFF"/>
                </a:highlight>
              </a:rPr>
              <a:t>The function has its peak at the mean, and its “spread” increases with the standard deviation.</a:t>
            </a:r>
            <a:r>
              <a:rPr lang="en" sz="1150">
                <a:solidFill>
                  <a:schemeClr val="lt2"/>
                </a:solidFill>
                <a:highlight>
                  <a:srgbClr val="FFFFFF"/>
                </a:highlight>
              </a:rPr>
              <a:t> </a:t>
            </a:r>
            <a:r>
              <a:rPr lang="en" sz="1300">
                <a:solidFill>
                  <a:schemeClr val="lt2"/>
                </a:solidFill>
                <a:highlight>
                  <a:srgbClr val="FFFFFF"/>
                </a:highlight>
              </a:rPr>
              <a:t>This implies that normal is more likely to return samples lying close to the mean, rather than those far away.</a:t>
            </a:r>
            <a:endParaRPr sz="1300">
              <a:solidFill>
                <a:schemeClr val="lt2"/>
              </a:solidFill>
            </a:endParaRPr>
          </a:p>
        </p:txBody>
      </p:sp>
      <p:sp>
        <p:nvSpPr>
          <p:cNvPr id="424" name="Google Shape;424;p65"/>
          <p:cNvSpPr txBox="1"/>
          <p:nvPr/>
        </p:nvSpPr>
        <p:spPr>
          <a:xfrm>
            <a:off x="5635400" y="2213925"/>
            <a:ext cx="281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Saw this in Modern Physics right?</a:t>
            </a:r>
            <a:br>
              <a:rPr lang="en">
                <a:solidFill>
                  <a:schemeClr val="lt2"/>
                </a:solidFill>
                <a:latin typeface="Source Sans Pro"/>
                <a:ea typeface="Source Sans Pro"/>
                <a:cs typeface="Source Sans Pro"/>
                <a:sym typeface="Source Sans Pro"/>
              </a:rPr>
            </a:br>
            <a:r>
              <a:rPr lang="en">
                <a:solidFill>
                  <a:schemeClr val="lt2"/>
                </a:solidFill>
                <a:latin typeface="Source Sans Pro"/>
                <a:ea typeface="Source Sans Pro"/>
                <a:cs typeface="Source Sans Pro"/>
                <a:sym typeface="Source Sans Pro"/>
              </a:rPr>
              <a:t>It’s not that scary as it looks!</a:t>
            </a:r>
            <a:endParaRPr>
              <a:solidFill>
                <a:schemeClr val="lt2"/>
              </a:solidFill>
              <a:latin typeface="Source Sans Pro"/>
              <a:ea typeface="Source Sans Pro"/>
              <a:cs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Sampling from Distributions</a:t>
            </a:r>
            <a:endParaRPr/>
          </a:p>
        </p:txBody>
      </p:sp>
      <p:sp>
        <p:nvSpPr>
          <p:cNvPr id="430" name="Google Shape;430;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Char char="-"/>
            </a:pPr>
            <a:r>
              <a:rPr b="1" lang="en" sz="1400">
                <a:solidFill>
                  <a:schemeClr val="dk2"/>
                </a:solidFill>
              </a:rPr>
              <a:t>np.random.normal(loc = 0.0, scale = 1.0, size = None)</a:t>
            </a:r>
            <a:endParaRPr b="1" sz="1400">
              <a:solidFill>
                <a:schemeClr val="dk2"/>
              </a:solidFill>
            </a:endParaRPr>
          </a:p>
          <a:p>
            <a:pPr indent="-317500" lvl="1" marL="914400" rtl="0" algn="l">
              <a:spcBef>
                <a:spcPts val="0"/>
              </a:spcBef>
              <a:spcAft>
                <a:spcPts val="0"/>
              </a:spcAft>
              <a:buSzPts val="1400"/>
              <a:buChar char="-"/>
            </a:pPr>
            <a:r>
              <a:rPr lang="en"/>
              <a:t>It generates random numbers from a normal distribution.</a:t>
            </a:r>
            <a:endParaRPr/>
          </a:p>
          <a:p>
            <a:pPr indent="-317500" lvl="1" marL="914400" rtl="0" algn="l">
              <a:spcBef>
                <a:spcPts val="0"/>
              </a:spcBef>
              <a:spcAft>
                <a:spcPts val="0"/>
              </a:spcAft>
              <a:buSzPts val="1400"/>
              <a:buChar char="-"/>
            </a:pPr>
            <a:r>
              <a:rPr lang="en"/>
              <a:t>Here, loc is the mean of the distribution and scale = variance of the distribution.</a:t>
            </a:r>
            <a:endParaRPr/>
          </a:p>
        </p:txBody>
      </p:sp>
      <p:pic>
        <p:nvPicPr>
          <p:cNvPr id="431" name="Google Shape;431;p66"/>
          <p:cNvPicPr preferRelativeResize="0"/>
          <p:nvPr/>
        </p:nvPicPr>
        <p:blipFill>
          <a:blip r:embed="rId3">
            <a:alphaModFix/>
          </a:blip>
          <a:stretch>
            <a:fillRect/>
          </a:stretch>
        </p:blipFill>
        <p:spPr>
          <a:xfrm>
            <a:off x="513412" y="2525275"/>
            <a:ext cx="8117176" cy="1360150"/>
          </a:xfrm>
          <a:prstGeom prst="rect">
            <a:avLst/>
          </a:prstGeom>
          <a:noFill/>
          <a:ln>
            <a:noFill/>
          </a:ln>
        </p:spPr>
      </p:pic>
      <p:sp>
        <p:nvSpPr>
          <p:cNvPr id="432" name="Google Shape;432;p66"/>
          <p:cNvSpPr txBox="1"/>
          <p:nvPr/>
        </p:nvSpPr>
        <p:spPr>
          <a:xfrm>
            <a:off x="560950" y="4086850"/>
            <a:ext cx="80133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2"/>
              </a:buClr>
              <a:buSzPts val="1300"/>
              <a:buChar char="-"/>
            </a:pPr>
            <a:r>
              <a:rPr b="1" lang="en" sz="1300">
                <a:solidFill>
                  <a:schemeClr val="lt2"/>
                </a:solidFill>
              </a:rPr>
              <a:t>Confusing?? </a:t>
            </a:r>
            <a:r>
              <a:rPr lang="en" sz="1300">
                <a:solidFill>
                  <a:schemeClr val="lt2"/>
                </a:solidFill>
              </a:rPr>
              <a:t>Let’s plot it !!</a:t>
            </a:r>
            <a:endParaRPr sz="1300">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Distributions!</a:t>
            </a:r>
            <a:endParaRPr/>
          </a:p>
        </p:txBody>
      </p:sp>
      <p:sp>
        <p:nvSpPr>
          <p:cNvPr id="438" name="Google Shape;438;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2"/>
              </a:buClr>
              <a:buSzPts val="1100"/>
              <a:buFont typeface="Arial"/>
              <a:buNone/>
            </a:pPr>
            <a:r>
              <a:rPr lang="en" sz="1400">
                <a:solidFill>
                  <a:schemeClr val="dk2"/>
                </a:solidFill>
              </a:rPr>
              <a:t>There are still a lot of distributions that </a:t>
            </a:r>
            <a:r>
              <a:rPr b="1" lang="en" sz="1400">
                <a:solidFill>
                  <a:schemeClr val="dk2"/>
                </a:solidFill>
              </a:rPr>
              <a:t>NumPy</a:t>
            </a:r>
            <a:r>
              <a:rPr lang="en" sz="1400">
                <a:solidFill>
                  <a:schemeClr val="dk2"/>
                </a:solidFill>
              </a:rPr>
              <a:t> offers like:</a:t>
            </a:r>
            <a:endParaRPr sz="1400">
              <a:solidFill>
                <a:schemeClr val="dk2"/>
              </a:solidFill>
            </a:endParaRPr>
          </a:p>
          <a:p>
            <a:pPr indent="-317500" lvl="0" marL="457200" rtl="0" algn="l">
              <a:spcBef>
                <a:spcPts val="400"/>
              </a:spcBef>
              <a:spcAft>
                <a:spcPts val="0"/>
              </a:spcAft>
              <a:buClr>
                <a:schemeClr val="dk2"/>
              </a:buClr>
              <a:buSzPts val="1400"/>
              <a:buAutoNum type="arabicPeriod"/>
            </a:pPr>
            <a:r>
              <a:rPr b="1" lang="en" sz="1400">
                <a:solidFill>
                  <a:schemeClr val="dk2"/>
                </a:solidFill>
              </a:rPr>
              <a:t>np.random.weibull()</a:t>
            </a:r>
            <a:endParaRPr b="1" sz="1400">
              <a:solidFill>
                <a:schemeClr val="dk2"/>
              </a:solidFill>
            </a:endParaRPr>
          </a:p>
          <a:p>
            <a:pPr indent="-317500" lvl="0" marL="457200" rtl="0" algn="l">
              <a:spcBef>
                <a:spcPts val="0"/>
              </a:spcBef>
              <a:spcAft>
                <a:spcPts val="0"/>
              </a:spcAft>
              <a:buClr>
                <a:schemeClr val="dk2"/>
              </a:buClr>
              <a:buSzPts val="1400"/>
              <a:buAutoNum type="arabicPeriod"/>
            </a:pPr>
            <a:r>
              <a:rPr b="1" lang="en" sz="1400">
                <a:solidFill>
                  <a:schemeClr val="dk2"/>
                </a:solidFill>
              </a:rPr>
              <a:t>np.random.poisson()</a:t>
            </a:r>
            <a:endParaRPr b="1" sz="1400">
              <a:solidFill>
                <a:schemeClr val="dk2"/>
              </a:solidFill>
            </a:endParaRPr>
          </a:p>
          <a:p>
            <a:pPr indent="-317500" lvl="0" marL="457200" rtl="0" algn="l">
              <a:spcBef>
                <a:spcPts val="0"/>
              </a:spcBef>
              <a:spcAft>
                <a:spcPts val="0"/>
              </a:spcAft>
              <a:buClr>
                <a:schemeClr val="dk2"/>
              </a:buClr>
              <a:buSzPts val="1400"/>
              <a:buAutoNum type="arabicPeriod"/>
            </a:pPr>
            <a:r>
              <a:rPr b="1" lang="en" sz="1400">
                <a:solidFill>
                  <a:schemeClr val="dk2"/>
                </a:solidFill>
              </a:rPr>
              <a:t>np.random.binomial()</a:t>
            </a:r>
            <a:endParaRPr b="1" sz="1400">
              <a:solidFill>
                <a:schemeClr val="dk2"/>
              </a:solidFill>
            </a:endParaRPr>
          </a:p>
          <a:p>
            <a:pPr indent="-317500" lvl="0" marL="457200" rtl="0" algn="l">
              <a:spcBef>
                <a:spcPts val="0"/>
              </a:spcBef>
              <a:spcAft>
                <a:spcPts val="0"/>
              </a:spcAft>
              <a:buClr>
                <a:schemeClr val="dk2"/>
              </a:buClr>
              <a:buSzPts val="1400"/>
              <a:buAutoNum type="arabicPeriod"/>
            </a:pPr>
            <a:r>
              <a:rPr b="1" lang="en" sz="1400">
                <a:solidFill>
                  <a:schemeClr val="dk2"/>
                </a:solidFill>
              </a:rPr>
              <a:t>np.random.uniform()</a:t>
            </a:r>
            <a:endParaRPr b="1" sz="1400">
              <a:solidFill>
                <a:schemeClr val="dk2"/>
              </a:solidFill>
            </a:endParaRPr>
          </a:p>
          <a:p>
            <a:pPr indent="-317500" lvl="0" marL="457200" rtl="0" algn="l">
              <a:spcBef>
                <a:spcPts val="0"/>
              </a:spcBef>
              <a:spcAft>
                <a:spcPts val="0"/>
              </a:spcAft>
              <a:buClr>
                <a:schemeClr val="dk2"/>
              </a:buClr>
              <a:buSzPts val="1400"/>
              <a:buAutoNum type="arabicPeriod"/>
            </a:pPr>
            <a:r>
              <a:rPr b="1" lang="en" sz="1400">
                <a:solidFill>
                  <a:schemeClr val="dk2"/>
                </a:solidFill>
              </a:rPr>
              <a:t>etc.,</a:t>
            </a:r>
            <a:endParaRPr b="1" sz="1400">
              <a:solidFill>
                <a:schemeClr val="dk2"/>
              </a:solidFill>
            </a:endParaRPr>
          </a:p>
          <a:p>
            <a:pPr indent="0" lvl="0" marL="0" rtl="0" algn="l">
              <a:spcBef>
                <a:spcPts val="1400"/>
              </a:spcBef>
              <a:spcAft>
                <a:spcPts val="0"/>
              </a:spcAft>
              <a:buClr>
                <a:schemeClr val="dk2"/>
              </a:buClr>
              <a:buSzPts val="1100"/>
              <a:buFont typeface="Arial"/>
              <a:buNone/>
            </a:pPr>
            <a:r>
              <a:t/>
            </a:r>
            <a:endParaRPr>
              <a:solidFill>
                <a:schemeClr val="dk2"/>
              </a:solidFill>
            </a:endParaRPr>
          </a:p>
          <a:p>
            <a:pPr indent="457200" lvl="0" marL="457200" rtl="0" algn="l">
              <a:spcBef>
                <a:spcPts val="400"/>
              </a:spcBef>
              <a:spcAft>
                <a:spcPts val="1200"/>
              </a:spcAft>
              <a:buNone/>
            </a:pPr>
            <a:r>
              <a:rPr b="1" lang="en" sz="2700"/>
              <a:t>These are left for you to explore !</a:t>
            </a:r>
            <a:br>
              <a:rPr b="1" lang="en" sz="2700"/>
            </a:br>
            <a:r>
              <a:rPr b="1" lang="en" sz="2700"/>
              <a:t>And stay tuned for the Math for ML session!</a:t>
            </a:r>
            <a:endParaRPr b="1" sz="27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969288" y="154850"/>
            <a:ext cx="2915100" cy="146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t>Intro to </a:t>
            </a:r>
            <a:endParaRPr sz="6000"/>
          </a:p>
        </p:txBody>
      </p:sp>
      <p:pic>
        <p:nvPicPr>
          <p:cNvPr id="444" name="Google Shape;444;p68"/>
          <p:cNvPicPr preferRelativeResize="0"/>
          <p:nvPr/>
        </p:nvPicPr>
        <p:blipFill>
          <a:blip r:embed="rId3">
            <a:alphaModFix/>
          </a:blip>
          <a:stretch>
            <a:fillRect/>
          </a:stretch>
        </p:blipFill>
        <p:spPr>
          <a:xfrm>
            <a:off x="3802738" y="210925"/>
            <a:ext cx="4371975" cy="1047750"/>
          </a:xfrm>
          <a:prstGeom prst="rect">
            <a:avLst/>
          </a:prstGeom>
          <a:noFill/>
          <a:ln>
            <a:noFill/>
          </a:ln>
        </p:spPr>
      </p:pic>
      <p:pic>
        <p:nvPicPr>
          <p:cNvPr id="445" name="Google Shape;445;p68"/>
          <p:cNvPicPr preferRelativeResize="0"/>
          <p:nvPr/>
        </p:nvPicPr>
        <p:blipFill>
          <a:blip r:embed="rId4">
            <a:alphaModFix/>
          </a:blip>
          <a:stretch>
            <a:fillRect/>
          </a:stretch>
        </p:blipFill>
        <p:spPr>
          <a:xfrm>
            <a:off x="2234825" y="1682175"/>
            <a:ext cx="4674325" cy="2814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Plotting - Let’s get started!</a:t>
            </a:r>
            <a:endParaRPr/>
          </a:p>
        </p:txBody>
      </p:sp>
      <p:sp>
        <p:nvSpPr>
          <p:cNvPr id="451" name="Google Shape;45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400"/>
              <a:t>We use matplotlib for plotting figures in python.</a:t>
            </a:r>
            <a:endParaRPr sz="1400"/>
          </a:p>
          <a:p>
            <a:pPr indent="-342900" lvl="0" marL="457200" rtl="0" algn="l">
              <a:spcBef>
                <a:spcPts val="0"/>
              </a:spcBef>
              <a:spcAft>
                <a:spcPts val="0"/>
              </a:spcAft>
              <a:buSzPts val="1800"/>
              <a:buChar char="-"/>
            </a:pPr>
            <a:r>
              <a:rPr lang="en" sz="1400">
                <a:highlight>
                  <a:srgbClr val="FDFDFD"/>
                </a:highlight>
              </a:rPr>
              <a:t>Matplotlib is a comprehensive library for creating static, animated, and interactive visualizations in Python</a:t>
            </a:r>
            <a:r>
              <a:rPr lang="en">
                <a:solidFill>
                  <a:srgbClr val="464646"/>
                </a:solidFill>
                <a:highlight>
                  <a:srgbClr val="FDFDFD"/>
                </a:highlight>
                <a:latin typeface="Source Sans Pro"/>
                <a:ea typeface="Source Sans Pro"/>
                <a:cs typeface="Source Sans Pro"/>
                <a:sym typeface="Source Sans Pro"/>
              </a:rPr>
              <a:t>.</a:t>
            </a:r>
            <a:endParaRPr sz="1400"/>
          </a:p>
        </p:txBody>
      </p:sp>
      <p:pic>
        <p:nvPicPr>
          <p:cNvPr id="452" name="Google Shape;452;p69"/>
          <p:cNvPicPr preferRelativeResize="0"/>
          <p:nvPr/>
        </p:nvPicPr>
        <p:blipFill>
          <a:blip r:embed="rId3">
            <a:alphaModFix/>
          </a:blip>
          <a:stretch>
            <a:fillRect/>
          </a:stretch>
        </p:blipFill>
        <p:spPr>
          <a:xfrm>
            <a:off x="542300" y="2243050"/>
            <a:ext cx="8218426" cy="1144950"/>
          </a:xfrm>
          <a:prstGeom prst="rect">
            <a:avLst/>
          </a:prstGeom>
          <a:noFill/>
          <a:ln>
            <a:noFill/>
          </a:ln>
        </p:spPr>
      </p:pic>
      <p:sp>
        <p:nvSpPr>
          <p:cNvPr id="453" name="Google Shape;453;p69"/>
          <p:cNvSpPr txBox="1"/>
          <p:nvPr/>
        </p:nvSpPr>
        <p:spPr>
          <a:xfrm>
            <a:off x="311700" y="3520675"/>
            <a:ext cx="85206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2"/>
              </a:buClr>
              <a:buSzPts val="1500"/>
              <a:buChar char="-"/>
            </a:pPr>
            <a:r>
              <a:rPr b="1" lang="en" sz="1500">
                <a:solidFill>
                  <a:schemeClr val="dk2"/>
                </a:solidFill>
              </a:rPr>
              <a:t>plt.hist(x,bins, density) :</a:t>
            </a:r>
            <a:r>
              <a:rPr lang="en" sz="1500">
                <a:solidFill>
                  <a:schemeClr val="lt2"/>
                </a:solidFill>
              </a:rPr>
              <a:t> Plot the histogram of the data </a:t>
            </a:r>
            <a:endParaRPr sz="1500">
              <a:solidFill>
                <a:schemeClr val="lt2"/>
              </a:solidFill>
            </a:endParaRPr>
          </a:p>
          <a:p>
            <a:pPr indent="-323850" lvl="0" marL="457200" rtl="0" algn="l">
              <a:spcBef>
                <a:spcPts val="0"/>
              </a:spcBef>
              <a:spcAft>
                <a:spcPts val="0"/>
              </a:spcAft>
              <a:buClr>
                <a:schemeClr val="lt2"/>
              </a:buClr>
              <a:buSzPts val="1500"/>
              <a:buChar char="-"/>
            </a:pPr>
            <a:r>
              <a:rPr b="1" lang="en" sz="1500">
                <a:solidFill>
                  <a:schemeClr val="dk2"/>
                </a:solidFill>
              </a:rPr>
              <a:t>plt.plot() :</a:t>
            </a:r>
            <a:r>
              <a:rPr b="1" lang="en" sz="1500">
                <a:solidFill>
                  <a:schemeClr val="lt2"/>
                </a:solidFill>
              </a:rPr>
              <a:t> </a:t>
            </a:r>
            <a:r>
              <a:rPr lang="en" sz="1500">
                <a:solidFill>
                  <a:schemeClr val="lt2"/>
                </a:solidFill>
              </a:rPr>
              <a:t>Plot the curve in the figure</a:t>
            </a:r>
            <a:endParaRPr sz="1500">
              <a:solidFill>
                <a:schemeClr val="lt2"/>
              </a:solidFill>
            </a:endParaRPr>
          </a:p>
          <a:p>
            <a:pPr indent="-323850" lvl="0" marL="457200" rtl="0" algn="l">
              <a:spcBef>
                <a:spcPts val="0"/>
              </a:spcBef>
              <a:spcAft>
                <a:spcPts val="0"/>
              </a:spcAft>
              <a:buClr>
                <a:schemeClr val="lt2"/>
              </a:buClr>
              <a:buSzPts val="1500"/>
              <a:buChar char="-"/>
            </a:pPr>
            <a:r>
              <a:rPr lang="en" sz="1500">
                <a:solidFill>
                  <a:schemeClr val="lt2"/>
                </a:solidFill>
              </a:rPr>
              <a:t>We will see this in more details in the upcoming slides</a:t>
            </a:r>
            <a:endParaRPr sz="1500">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Gaussian Distribution - The Bell Curve! </a:t>
            </a:r>
            <a:endParaRPr/>
          </a:p>
        </p:txBody>
      </p:sp>
      <p:pic>
        <p:nvPicPr>
          <p:cNvPr id="459" name="Google Shape;459;p70"/>
          <p:cNvPicPr preferRelativeResize="0"/>
          <p:nvPr/>
        </p:nvPicPr>
        <p:blipFill>
          <a:blip r:embed="rId3">
            <a:alphaModFix/>
          </a:blip>
          <a:stretch>
            <a:fillRect/>
          </a:stretch>
        </p:blipFill>
        <p:spPr>
          <a:xfrm>
            <a:off x="1815975" y="1637450"/>
            <a:ext cx="4953000" cy="3257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Cricketing Analyst - Tutorials!</a:t>
            </a:r>
            <a:endParaRPr/>
          </a:p>
        </p:txBody>
      </p:sp>
      <p:sp>
        <p:nvSpPr>
          <p:cNvPr id="465" name="Google Shape;465;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Let’s plot some interesting data. </a:t>
            </a:r>
            <a:endParaRPr/>
          </a:p>
          <a:p>
            <a:pPr indent="-342900" lvl="0" marL="457200" rtl="0" algn="l">
              <a:spcBef>
                <a:spcPts val="0"/>
              </a:spcBef>
              <a:spcAft>
                <a:spcPts val="0"/>
              </a:spcAft>
              <a:buSzPts val="1800"/>
              <a:buChar char="-"/>
            </a:pPr>
            <a:r>
              <a:rPr lang="en"/>
              <a:t>I extracted out the scores of Virat Kohli in the last 6 ODI innings. Let begin our journey to Cricket Analyst and plot the data.</a:t>
            </a:r>
            <a:endParaRPr/>
          </a:p>
          <a:p>
            <a:pPr indent="-342900" lvl="0" marL="457200" rtl="0" algn="l">
              <a:spcBef>
                <a:spcPts val="0"/>
              </a:spcBef>
              <a:spcAft>
                <a:spcPts val="0"/>
              </a:spcAft>
              <a:buSzPts val="1800"/>
              <a:buChar char="-"/>
            </a:pPr>
            <a:r>
              <a:rPr b="1" lang="en"/>
              <a:t>plt.bar(x, height, width = 0.8, align = “center”) : </a:t>
            </a:r>
            <a:r>
              <a:rPr lang="en"/>
              <a:t>Plots the bar graph of the data x</a:t>
            </a:r>
            <a:endParaRPr/>
          </a:p>
          <a:p>
            <a:pPr indent="-342900" lvl="0" marL="457200" rtl="0" algn="l">
              <a:spcBef>
                <a:spcPts val="0"/>
              </a:spcBef>
              <a:spcAft>
                <a:spcPts val="0"/>
              </a:spcAft>
              <a:buSzPts val="1800"/>
              <a:buChar char="-"/>
            </a:pPr>
            <a:r>
              <a:rPr lang="en"/>
              <a:t>We generate the x using </a:t>
            </a:r>
            <a:r>
              <a:rPr b="1" lang="en"/>
              <a:t>np.linspace</a:t>
            </a:r>
            <a:r>
              <a:rPr lang="en"/>
              <a:t> and Virat score is the height of our bars.</a:t>
            </a:r>
            <a:endParaRPr/>
          </a:p>
        </p:txBody>
      </p:sp>
      <p:pic>
        <p:nvPicPr>
          <p:cNvPr id="466" name="Google Shape;466;p71"/>
          <p:cNvPicPr preferRelativeResize="0"/>
          <p:nvPr/>
        </p:nvPicPr>
        <p:blipFill>
          <a:blip r:embed="rId3">
            <a:alphaModFix/>
          </a:blip>
          <a:stretch>
            <a:fillRect/>
          </a:stretch>
        </p:blipFill>
        <p:spPr>
          <a:xfrm>
            <a:off x="571500" y="2512125"/>
            <a:ext cx="8001000" cy="2273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259025" y="1466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Vs C/C++? Well, who is better?</a:t>
            </a:r>
            <a:br>
              <a:rPr lang="en"/>
            </a:br>
            <a:endParaRPr/>
          </a:p>
        </p:txBody>
      </p:sp>
      <p:sp>
        <p:nvSpPr>
          <p:cNvPr id="92" name="Google Shape;92;p18"/>
          <p:cNvSpPr txBox="1"/>
          <p:nvPr>
            <p:ph idx="1" type="body"/>
          </p:nvPr>
        </p:nvSpPr>
        <p:spPr>
          <a:xfrm>
            <a:off x="2072425" y="1152475"/>
            <a:ext cx="4695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8"/>
          <p:cNvPicPr preferRelativeResize="0"/>
          <p:nvPr/>
        </p:nvPicPr>
        <p:blipFill>
          <a:blip r:embed="rId3">
            <a:alphaModFix/>
          </a:blip>
          <a:stretch>
            <a:fillRect/>
          </a:stretch>
        </p:blipFill>
        <p:spPr>
          <a:xfrm>
            <a:off x="1983600" y="868225"/>
            <a:ext cx="5176800" cy="3984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Plotting - Important Functions</a:t>
            </a:r>
            <a:endParaRPr/>
          </a:p>
        </p:txBody>
      </p:sp>
      <p:sp>
        <p:nvSpPr>
          <p:cNvPr id="472" name="Google Shape;472;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b="1" lang="en" sz="1500">
                <a:solidFill>
                  <a:schemeClr val="dk2"/>
                </a:solidFill>
              </a:rPr>
              <a:t>plt.title() </a:t>
            </a:r>
            <a:endParaRPr b="1" sz="1500">
              <a:solidFill>
                <a:schemeClr val="dk2"/>
              </a:solidFill>
            </a:endParaRPr>
          </a:p>
          <a:p>
            <a:pPr indent="-330200" lvl="1" marL="914400" rtl="0" algn="l">
              <a:spcBef>
                <a:spcPts val="0"/>
              </a:spcBef>
              <a:spcAft>
                <a:spcPts val="0"/>
              </a:spcAft>
              <a:buSzPts val="1600"/>
              <a:buChar char="-"/>
            </a:pPr>
            <a:r>
              <a:rPr b="1" lang="en" sz="1600"/>
              <a:t>gives a title to the graph</a:t>
            </a:r>
            <a:endParaRPr b="1" sz="1600"/>
          </a:p>
          <a:p>
            <a:pPr indent="-355600" lvl="0" marL="457200" rtl="0" algn="l">
              <a:spcBef>
                <a:spcPts val="0"/>
              </a:spcBef>
              <a:spcAft>
                <a:spcPts val="0"/>
              </a:spcAft>
              <a:buSzPts val="2000"/>
              <a:buChar char="-"/>
            </a:pPr>
            <a:r>
              <a:rPr b="1" lang="en" sz="1500">
                <a:solidFill>
                  <a:schemeClr val="dk2"/>
                </a:solidFill>
              </a:rPr>
              <a:t>plt.xlabel()</a:t>
            </a:r>
            <a:endParaRPr b="1" sz="1500">
              <a:solidFill>
                <a:schemeClr val="dk2"/>
              </a:solidFill>
            </a:endParaRPr>
          </a:p>
          <a:p>
            <a:pPr indent="-330200" lvl="1" marL="914400" rtl="0" algn="l">
              <a:spcBef>
                <a:spcPts val="0"/>
              </a:spcBef>
              <a:spcAft>
                <a:spcPts val="0"/>
              </a:spcAft>
              <a:buSzPts val="1600"/>
              <a:buChar char="-"/>
            </a:pPr>
            <a:r>
              <a:rPr b="1" lang="en" sz="1600"/>
              <a:t>gives a label to the x-axis</a:t>
            </a:r>
            <a:endParaRPr b="1" sz="1600"/>
          </a:p>
          <a:p>
            <a:pPr indent="-355600" lvl="0" marL="457200" rtl="0" algn="l">
              <a:spcBef>
                <a:spcPts val="0"/>
              </a:spcBef>
              <a:spcAft>
                <a:spcPts val="0"/>
              </a:spcAft>
              <a:buSzPts val="2000"/>
              <a:buChar char="-"/>
            </a:pPr>
            <a:r>
              <a:rPr b="1" lang="en" sz="1500">
                <a:solidFill>
                  <a:schemeClr val="dk2"/>
                </a:solidFill>
              </a:rPr>
              <a:t>plt.ylabel()</a:t>
            </a:r>
            <a:endParaRPr b="1" sz="1500">
              <a:solidFill>
                <a:schemeClr val="dk2"/>
              </a:solidFill>
            </a:endParaRPr>
          </a:p>
          <a:p>
            <a:pPr indent="-330200" lvl="1" marL="914400" rtl="0" algn="l">
              <a:spcBef>
                <a:spcPts val="0"/>
              </a:spcBef>
              <a:spcAft>
                <a:spcPts val="0"/>
              </a:spcAft>
              <a:buSzPts val="1600"/>
              <a:buChar char="-"/>
            </a:pPr>
            <a:r>
              <a:rPr b="1" lang="en" sz="1600"/>
              <a:t>gives a label to </a:t>
            </a:r>
            <a:r>
              <a:rPr b="1" lang="en" sz="1600"/>
              <a:t>the y-axis</a:t>
            </a:r>
            <a:endParaRPr b="1" sz="1600"/>
          </a:p>
        </p:txBody>
      </p:sp>
      <p:pic>
        <p:nvPicPr>
          <p:cNvPr id="473" name="Google Shape;473;p72"/>
          <p:cNvPicPr preferRelativeResize="0"/>
          <p:nvPr/>
        </p:nvPicPr>
        <p:blipFill>
          <a:blip r:embed="rId3">
            <a:alphaModFix/>
          </a:blip>
          <a:stretch>
            <a:fillRect/>
          </a:stretch>
        </p:blipFill>
        <p:spPr>
          <a:xfrm>
            <a:off x="4053825" y="1661525"/>
            <a:ext cx="4627450" cy="24063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plt.plot() function!</a:t>
            </a:r>
            <a:endParaRPr/>
          </a:p>
        </p:txBody>
      </p:sp>
      <p:sp>
        <p:nvSpPr>
          <p:cNvPr id="479" name="Google Shape;479;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solidFill>
                  <a:schemeClr val="dk2"/>
                </a:solidFill>
              </a:rPr>
              <a:t>plt.plot(</a:t>
            </a:r>
            <a:r>
              <a:rPr b="1" lang="en">
                <a:solidFill>
                  <a:schemeClr val="dk2"/>
                </a:solidFill>
                <a:highlight>
                  <a:srgbClr val="FFFFFE"/>
                </a:highlight>
              </a:rPr>
              <a:t>x, y, color, marker, linestyle, linewidth, label</a:t>
            </a:r>
            <a:r>
              <a:rPr b="1" lang="en">
                <a:solidFill>
                  <a:schemeClr val="dk2"/>
                </a:solidFill>
              </a:rPr>
              <a:t>)</a:t>
            </a:r>
            <a:r>
              <a:rPr b="1" lang="en"/>
              <a:t> </a:t>
            </a:r>
            <a:endParaRPr b="1"/>
          </a:p>
          <a:p>
            <a:pPr indent="-317500" lvl="1" marL="914400" rtl="0" algn="l">
              <a:spcBef>
                <a:spcPts val="0"/>
              </a:spcBef>
              <a:spcAft>
                <a:spcPts val="0"/>
              </a:spcAft>
              <a:buSzPts val="1400"/>
              <a:buChar char="-"/>
            </a:pPr>
            <a:r>
              <a:rPr b="1" lang="en"/>
              <a:t>Plot y versus x as lines</a:t>
            </a:r>
            <a:br>
              <a:rPr b="1" lang="en"/>
            </a:br>
            <a:endParaRPr b="1"/>
          </a:p>
          <a:p>
            <a:pPr indent="-336550" lvl="0" marL="457200" rtl="0" algn="l">
              <a:spcBef>
                <a:spcPts val="0"/>
              </a:spcBef>
              <a:spcAft>
                <a:spcPts val="0"/>
              </a:spcAft>
              <a:buSzPts val="1700"/>
              <a:buChar char="-"/>
            </a:pPr>
            <a:r>
              <a:rPr lang="en" sz="1200"/>
              <a:t>Color - To specify a colour to our line plot</a:t>
            </a:r>
            <a:endParaRPr sz="1200"/>
          </a:p>
          <a:p>
            <a:pPr indent="-336550" lvl="0" marL="457200" rtl="0" algn="l">
              <a:spcBef>
                <a:spcPts val="0"/>
              </a:spcBef>
              <a:spcAft>
                <a:spcPts val="0"/>
              </a:spcAft>
              <a:buSzPts val="1700"/>
              <a:buChar char="-"/>
            </a:pPr>
            <a:r>
              <a:rPr lang="en" sz="1200"/>
              <a:t>Linestyle - To customize our line </a:t>
            </a:r>
            <a:endParaRPr sz="1200"/>
          </a:p>
          <a:p>
            <a:pPr indent="-336550" lvl="0" marL="457200" rtl="0" algn="l">
              <a:spcBef>
                <a:spcPts val="0"/>
              </a:spcBef>
              <a:spcAft>
                <a:spcPts val="0"/>
              </a:spcAft>
              <a:buSzPts val="1700"/>
              <a:buChar char="-"/>
            </a:pPr>
            <a:r>
              <a:rPr lang="en" sz="1200"/>
              <a:t>Linewidth - To customize our line width</a:t>
            </a:r>
            <a:endParaRPr sz="1200"/>
          </a:p>
          <a:p>
            <a:pPr indent="-336550" lvl="0" marL="457200" rtl="0" algn="l">
              <a:spcBef>
                <a:spcPts val="0"/>
              </a:spcBef>
              <a:spcAft>
                <a:spcPts val="0"/>
              </a:spcAft>
              <a:buSzPts val="1700"/>
              <a:buChar char="-"/>
            </a:pPr>
            <a:r>
              <a:rPr lang="en" sz="1200"/>
              <a:t>Label - To label our line</a:t>
            </a:r>
            <a:endParaRPr sz="1200"/>
          </a:p>
        </p:txBody>
      </p:sp>
      <p:pic>
        <p:nvPicPr>
          <p:cNvPr id="480" name="Google Shape;480;p73"/>
          <p:cNvPicPr preferRelativeResize="0"/>
          <p:nvPr/>
        </p:nvPicPr>
        <p:blipFill rotWithShape="1">
          <a:blip r:embed="rId3">
            <a:alphaModFix/>
          </a:blip>
          <a:srcRect b="0" l="0" r="51116" t="0"/>
          <a:stretch/>
        </p:blipFill>
        <p:spPr>
          <a:xfrm>
            <a:off x="4703950" y="2323863"/>
            <a:ext cx="3482776" cy="20737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plt.grid()</a:t>
            </a:r>
            <a:endParaRPr/>
          </a:p>
        </p:txBody>
      </p:sp>
      <p:sp>
        <p:nvSpPr>
          <p:cNvPr id="486" name="Google Shape;486;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plt.grid() - Plots the gridlines in the graph</a:t>
            </a:r>
            <a:endParaRPr b="1"/>
          </a:p>
        </p:txBody>
      </p:sp>
      <p:pic>
        <p:nvPicPr>
          <p:cNvPr id="487" name="Google Shape;487;p74"/>
          <p:cNvPicPr preferRelativeResize="0"/>
          <p:nvPr/>
        </p:nvPicPr>
        <p:blipFill>
          <a:blip r:embed="rId3">
            <a:alphaModFix/>
          </a:blip>
          <a:stretch>
            <a:fillRect/>
          </a:stretch>
        </p:blipFill>
        <p:spPr>
          <a:xfrm>
            <a:off x="1473475" y="1495013"/>
            <a:ext cx="5600700" cy="3476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plot multiple plots in a single figure? Yes!</a:t>
            </a:r>
            <a:endParaRPr/>
          </a:p>
        </p:txBody>
      </p:sp>
      <p:sp>
        <p:nvSpPr>
          <p:cNvPr id="493" name="Google Shape;493;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Multiple plots in a single figure</a:t>
            </a:r>
            <a:endParaRPr b="1"/>
          </a:p>
        </p:txBody>
      </p:sp>
      <p:pic>
        <p:nvPicPr>
          <p:cNvPr id="494" name="Google Shape;494;p75"/>
          <p:cNvPicPr preferRelativeResize="0"/>
          <p:nvPr/>
        </p:nvPicPr>
        <p:blipFill>
          <a:blip r:embed="rId3">
            <a:alphaModFix/>
          </a:blip>
          <a:stretch>
            <a:fillRect/>
          </a:stretch>
        </p:blipFill>
        <p:spPr>
          <a:xfrm>
            <a:off x="336375" y="1778075"/>
            <a:ext cx="8471250" cy="3222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plt.legend(): Yeah Virat is a legend, but this is different!</a:t>
            </a:r>
            <a:endParaRPr sz="2500"/>
          </a:p>
        </p:txBody>
      </p:sp>
      <p:sp>
        <p:nvSpPr>
          <p:cNvPr id="500" name="Google Shape;500;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plt.legend() - Plots the legend box in the figure</a:t>
            </a:r>
            <a:endParaRPr b="1"/>
          </a:p>
        </p:txBody>
      </p:sp>
      <p:pic>
        <p:nvPicPr>
          <p:cNvPr id="501" name="Google Shape;501;p76"/>
          <p:cNvPicPr preferRelativeResize="0"/>
          <p:nvPr/>
        </p:nvPicPr>
        <p:blipFill>
          <a:blip r:embed="rId3">
            <a:alphaModFix/>
          </a:blip>
          <a:stretch>
            <a:fillRect/>
          </a:stretch>
        </p:blipFill>
        <p:spPr>
          <a:xfrm>
            <a:off x="1580725" y="1550913"/>
            <a:ext cx="5162550" cy="3476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7"/>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t>Upcoming Legend? Tendulkar?? </a:t>
            </a:r>
            <a:r>
              <a:rPr lang="en" sz="2500" strike="sngStrike"/>
              <a:t>Sara </a:t>
            </a:r>
            <a:r>
              <a:rPr lang="en" sz="2500"/>
              <a:t>Shubman Gill</a:t>
            </a:r>
            <a:endParaRPr sz="2500"/>
          </a:p>
        </p:txBody>
      </p:sp>
      <p:sp>
        <p:nvSpPr>
          <p:cNvPr id="507" name="Google Shape;507;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500">
                <a:solidFill>
                  <a:schemeClr val="dk2"/>
                </a:solidFill>
              </a:rPr>
              <a:t>Exercise Time! </a:t>
            </a:r>
            <a:br>
              <a:rPr b="1" lang="en"/>
            </a:br>
            <a:r>
              <a:rPr b="1" lang="en"/>
              <a:t>	Plot the bar graph of Shubman Gill’s scores</a:t>
            </a:r>
            <a:endParaRPr b="1"/>
          </a:p>
        </p:txBody>
      </p:sp>
      <p:pic>
        <p:nvPicPr>
          <p:cNvPr id="508" name="Google Shape;508;p77"/>
          <p:cNvPicPr preferRelativeResize="0"/>
          <p:nvPr/>
        </p:nvPicPr>
        <p:blipFill>
          <a:blip r:embed="rId3">
            <a:alphaModFix/>
          </a:blip>
          <a:stretch>
            <a:fillRect/>
          </a:stretch>
        </p:blipFill>
        <p:spPr>
          <a:xfrm>
            <a:off x="2028825" y="1863775"/>
            <a:ext cx="5086350" cy="27051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Scatter Plots!</a:t>
            </a:r>
            <a:endParaRPr/>
          </a:p>
        </p:txBody>
      </p:sp>
      <p:sp>
        <p:nvSpPr>
          <p:cNvPr id="514" name="Google Shape;51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solidFill>
                  <a:schemeClr val="dk2"/>
                </a:solidFill>
              </a:rPr>
              <a:t>plt.scatter(x, y, marker, color)</a:t>
            </a:r>
            <a:r>
              <a:rPr b="1" lang="en"/>
              <a:t> </a:t>
            </a:r>
            <a:endParaRPr b="1"/>
          </a:p>
          <a:p>
            <a:pPr indent="-317500" lvl="1" marL="914400" rtl="0" algn="l">
              <a:spcBef>
                <a:spcPts val="0"/>
              </a:spcBef>
              <a:spcAft>
                <a:spcPts val="0"/>
              </a:spcAft>
              <a:buSzPts val="1400"/>
              <a:buChar char="-"/>
            </a:pPr>
            <a:r>
              <a:rPr b="1" lang="en"/>
              <a:t>Plots the scatter plot of x v/s y with varying markers.</a:t>
            </a:r>
            <a:endParaRPr b="1"/>
          </a:p>
        </p:txBody>
      </p:sp>
      <p:pic>
        <p:nvPicPr>
          <p:cNvPr id="515" name="Google Shape;515;p78"/>
          <p:cNvPicPr preferRelativeResize="0"/>
          <p:nvPr/>
        </p:nvPicPr>
        <p:blipFill>
          <a:blip r:embed="rId3">
            <a:alphaModFix/>
          </a:blip>
          <a:stretch>
            <a:fillRect/>
          </a:stretch>
        </p:blipFill>
        <p:spPr>
          <a:xfrm>
            <a:off x="828675" y="1972313"/>
            <a:ext cx="7486650" cy="3019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Final Plot!</a:t>
            </a:r>
            <a:endParaRPr/>
          </a:p>
        </p:txBody>
      </p:sp>
      <p:pic>
        <p:nvPicPr>
          <p:cNvPr id="521" name="Google Shape;521;p79"/>
          <p:cNvPicPr preferRelativeResize="0"/>
          <p:nvPr/>
        </p:nvPicPr>
        <p:blipFill>
          <a:blip r:embed="rId3">
            <a:alphaModFix/>
          </a:blip>
          <a:stretch>
            <a:fillRect/>
          </a:stretch>
        </p:blipFill>
        <p:spPr>
          <a:xfrm>
            <a:off x="1972113" y="1406388"/>
            <a:ext cx="4733925" cy="3057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0"/>
          <p:cNvSpPr txBox="1"/>
          <p:nvPr>
            <p:ph type="title"/>
          </p:nvPr>
        </p:nvSpPr>
        <p:spPr>
          <a:xfrm>
            <a:off x="449101" y="644725"/>
            <a:ext cx="8245800" cy="146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4900"/>
              <a:t>Functions and Gradients</a:t>
            </a:r>
            <a:endParaRPr sz="4900"/>
          </a:p>
        </p:txBody>
      </p:sp>
      <p:pic>
        <p:nvPicPr>
          <p:cNvPr id="527" name="Google Shape;527;p80"/>
          <p:cNvPicPr preferRelativeResize="0"/>
          <p:nvPr/>
        </p:nvPicPr>
        <p:blipFill>
          <a:blip r:embed="rId3">
            <a:alphaModFix/>
          </a:blip>
          <a:stretch>
            <a:fillRect/>
          </a:stretch>
        </p:blipFill>
        <p:spPr>
          <a:xfrm>
            <a:off x="285075" y="2110825"/>
            <a:ext cx="3659900" cy="2049550"/>
          </a:xfrm>
          <a:prstGeom prst="rect">
            <a:avLst/>
          </a:prstGeom>
          <a:noFill/>
          <a:ln>
            <a:noFill/>
          </a:ln>
        </p:spPr>
      </p:pic>
      <p:pic>
        <p:nvPicPr>
          <p:cNvPr id="528" name="Google Shape;528;p80"/>
          <p:cNvPicPr preferRelativeResize="0"/>
          <p:nvPr/>
        </p:nvPicPr>
        <p:blipFill>
          <a:blip r:embed="rId4">
            <a:alphaModFix/>
          </a:blip>
          <a:stretch>
            <a:fillRect/>
          </a:stretch>
        </p:blipFill>
        <p:spPr>
          <a:xfrm>
            <a:off x="5250575" y="2014575"/>
            <a:ext cx="2481563" cy="2049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Mathematical Functions - Wait, we gonna see Cal - 1? Absolutely not!</a:t>
            </a:r>
            <a:endParaRPr sz="2000"/>
          </a:p>
        </p:txBody>
      </p:sp>
      <p:sp>
        <p:nvSpPr>
          <p:cNvPr id="534" name="Google Shape;534;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Mathematical functions in numpy are special because they can be used to perform operations element-wise on either python lists or numpy arrays.</a:t>
            </a:r>
            <a:endParaRPr sz="1500"/>
          </a:p>
          <a:p>
            <a:pPr indent="0" lvl="0" marL="0" rtl="0" algn="l">
              <a:spcBef>
                <a:spcPts val="1200"/>
              </a:spcBef>
              <a:spcAft>
                <a:spcPts val="1200"/>
              </a:spcAft>
              <a:buNone/>
            </a:pPr>
            <a:r>
              <a:t/>
            </a:r>
            <a:endParaRPr/>
          </a:p>
        </p:txBody>
      </p:sp>
      <p:pic>
        <p:nvPicPr>
          <p:cNvPr id="535" name="Google Shape;535;p81"/>
          <p:cNvPicPr preferRelativeResize="0"/>
          <p:nvPr/>
        </p:nvPicPr>
        <p:blipFill>
          <a:blip r:embed="rId3">
            <a:alphaModFix/>
          </a:blip>
          <a:stretch>
            <a:fillRect/>
          </a:stretch>
        </p:blipFill>
        <p:spPr>
          <a:xfrm>
            <a:off x="0" y="1879837"/>
            <a:ext cx="9144001" cy="2998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422750" y="271025"/>
            <a:ext cx="69075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wins??? Wait, not yet!</a:t>
            </a:r>
            <a:endParaRPr/>
          </a:p>
        </p:txBody>
      </p:sp>
      <p:pic>
        <p:nvPicPr>
          <p:cNvPr id="99" name="Google Shape;99;p19"/>
          <p:cNvPicPr preferRelativeResize="0"/>
          <p:nvPr/>
        </p:nvPicPr>
        <p:blipFill>
          <a:blip r:embed="rId3">
            <a:alphaModFix/>
          </a:blip>
          <a:stretch>
            <a:fillRect/>
          </a:stretch>
        </p:blipFill>
        <p:spPr>
          <a:xfrm>
            <a:off x="1978500" y="1076475"/>
            <a:ext cx="5187001" cy="37147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 Functions!</a:t>
            </a:r>
            <a:endParaRPr/>
          </a:p>
        </p:txBody>
      </p:sp>
      <p:sp>
        <p:nvSpPr>
          <p:cNvPr id="541" name="Google Shape;541;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a:solidFill>
                  <a:schemeClr val="dk2"/>
                </a:solidFill>
              </a:rPr>
              <a:t>.sin(), .cos(), .tan()</a:t>
            </a:r>
            <a:endParaRPr b="1">
              <a:solidFill>
                <a:schemeClr val="dk2"/>
              </a:solidFill>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Clr>
                <a:schemeClr val="dk2"/>
              </a:buClr>
              <a:buSzPts val="1100"/>
              <a:buFont typeface="Arial"/>
              <a:buNone/>
            </a:pPr>
            <a:r>
              <a:rPr b="1" lang="en">
                <a:solidFill>
                  <a:schemeClr val="dk2"/>
                </a:solidFill>
              </a:rPr>
              <a:t>.arcsin(), .arccos(), .arctan()</a:t>
            </a:r>
            <a:endParaRPr b="1">
              <a:solidFill>
                <a:schemeClr val="dk2"/>
              </a:solidFill>
            </a:endParaRPr>
          </a:p>
        </p:txBody>
      </p:sp>
      <p:pic>
        <p:nvPicPr>
          <p:cNvPr id="542" name="Google Shape;542;p82"/>
          <p:cNvPicPr preferRelativeResize="0"/>
          <p:nvPr/>
        </p:nvPicPr>
        <p:blipFill>
          <a:blip r:embed="rId3">
            <a:alphaModFix/>
          </a:blip>
          <a:stretch>
            <a:fillRect/>
          </a:stretch>
        </p:blipFill>
        <p:spPr>
          <a:xfrm>
            <a:off x="480351" y="1532150"/>
            <a:ext cx="2368975" cy="1524675"/>
          </a:xfrm>
          <a:prstGeom prst="rect">
            <a:avLst/>
          </a:prstGeom>
          <a:noFill/>
          <a:ln>
            <a:noFill/>
          </a:ln>
        </p:spPr>
      </p:pic>
      <p:pic>
        <p:nvPicPr>
          <p:cNvPr id="543" name="Google Shape;543;p82"/>
          <p:cNvPicPr preferRelativeResize="0"/>
          <p:nvPr/>
        </p:nvPicPr>
        <p:blipFill>
          <a:blip r:embed="rId4">
            <a:alphaModFix/>
          </a:blip>
          <a:stretch>
            <a:fillRect/>
          </a:stretch>
        </p:blipFill>
        <p:spPr>
          <a:xfrm>
            <a:off x="3405875" y="1282738"/>
            <a:ext cx="2545900" cy="1635700"/>
          </a:xfrm>
          <a:prstGeom prst="rect">
            <a:avLst/>
          </a:prstGeom>
          <a:noFill/>
          <a:ln>
            <a:noFill/>
          </a:ln>
        </p:spPr>
      </p:pic>
      <p:pic>
        <p:nvPicPr>
          <p:cNvPr id="544" name="Google Shape;544;p82"/>
          <p:cNvPicPr preferRelativeResize="0"/>
          <p:nvPr/>
        </p:nvPicPr>
        <p:blipFill>
          <a:blip r:embed="rId5">
            <a:alphaModFix/>
          </a:blip>
          <a:stretch>
            <a:fillRect/>
          </a:stretch>
        </p:blipFill>
        <p:spPr>
          <a:xfrm>
            <a:off x="480350" y="3333750"/>
            <a:ext cx="1928404" cy="1635700"/>
          </a:xfrm>
          <a:prstGeom prst="rect">
            <a:avLst/>
          </a:prstGeom>
          <a:noFill/>
          <a:ln>
            <a:noFill/>
          </a:ln>
        </p:spPr>
      </p:pic>
      <p:pic>
        <p:nvPicPr>
          <p:cNvPr id="545" name="Google Shape;545;p82"/>
          <p:cNvPicPr preferRelativeResize="0"/>
          <p:nvPr/>
        </p:nvPicPr>
        <p:blipFill>
          <a:blip r:embed="rId6">
            <a:alphaModFix/>
          </a:blip>
          <a:stretch>
            <a:fillRect/>
          </a:stretch>
        </p:blipFill>
        <p:spPr>
          <a:xfrm>
            <a:off x="3377488" y="3279350"/>
            <a:ext cx="2602675" cy="1744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Trigonometric functions</a:t>
            </a:r>
            <a:endParaRPr/>
          </a:p>
        </p:txBody>
      </p:sp>
      <p:sp>
        <p:nvSpPr>
          <p:cNvPr id="551" name="Google Shape;551;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a:solidFill>
                  <a:schemeClr val="dk2"/>
                </a:solidFill>
              </a:rPr>
              <a:t>.sinh(), .cosh(), .tanh()</a:t>
            </a:r>
            <a:endParaRPr b="1">
              <a:solidFill>
                <a:schemeClr val="dk2"/>
              </a:solidFill>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rPr b="1" lang="en">
                <a:solidFill>
                  <a:schemeClr val="dk2"/>
                </a:solidFill>
              </a:rPr>
              <a:t>.degree(), .radian()</a:t>
            </a:r>
            <a:endParaRPr b="1">
              <a:solidFill>
                <a:schemeClr val="dk2"/>
              </a:solidFill>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Clr>
                <a:schemeClr val="dk2"/>
              </a:buClr>
              <a:buSzPts val="1100"/>
              <a:buFont typeface="Arial"/>
              <a:buNone/>
            </a:pPr>
            <a:r>
              <a:t/>
            </a:r>
            <a:endParaRPr/>
          </a:p>
        </p:txBody>
      </p:sp>
      <p:pic>
        <p:nvPicPr>
          <p:cNvPr id="552" name="Google Shape;552;p83"/>
          <p:cNvPicPr preferRelativeResize="0"/>
          <p:nvPr/>
        </p:nvPicPr>
        <p:blipFill>
          <a:blip r:embed="rId3">
            <a:alphaModFix/>
          </a:blip>
          <a:stretch>
            <a:fillRect/>
          </a:stretch>
        </p:blipFill>
        <p:spPr>
          <a:xfrm>
            <a:off x="483050" y="1509721"/>
            <a:ext cx="1828125" cy="1455950"/>
          </a:xfrm>
          <a:prstGeom prst="rect">
            <a:avLst/>
          </a:prstGeom>
          <a:noFill/>
          <a:ln>
            <a:noFill/>
          </a:ln>
        </p:spPr>
      </p:pic>
      <p:pic>
        <p:nvPicPr>
          <p:cNvPr id="553" name="Google Shape;553;p83"/>
          <p:cNvPicPr preferRelativeResize="0"/>
          <p:nvPr/>
        </p:nvPicPr>
        <p:blipFill>
          <a:blip r:embed="rId4">
            <a:alphaModFix/>
          </a:blip>
          <a:stretch>
            <a:fillRect/>
          </a:stretch>
        </p:blipFill>
        <p:spPr>
          <a:xfrm>
            <a:off x="3417867" y="1366850"/>
            <a:ext cx="2971383" cy="1909075"/>
          </a:xfrm>
          <a:prstGeom prst="rect">
            <a:avLst/>
          </a:prstGeom>
          <a:noFill/>
          <a:ln>
            <a:noFill/>
          </a:ln>
        </p:spPr>
      </p:pic>
      <p:pic>
        <p:nvPicPr>
          <p:cNvPr id="554" name="Google Shape;554;p83"/>
          <p:cNvPicPr preferRelativeResize="0"/>
          <p:nvPr/>
        </p:nvPicPr>
        <p:blipFill>
          <a:blip r:embed="rId5">
            <a:alphaModFix/>
          </a:blip>
          <a:stretch>
            <a:fillRect/>
          </a:stretch>
        </p:blipFill>
        <p:spPr>
          <a:xfrm>
            <a:off x="563325" y="3406975"/>
            <a:ext cx="1828125" cy="11313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Logarithm</a:t>
            </a:r>
            <a:r>
              <a:rPr lang="en"/>
              <a:t>ic functions</a:t>
            </a:r>
            <a:endParaRPr/>
          </a:p>
        </p:txBody>
      </p:sp>
      <p:sp>
        <p:nvSpPr>
          <p:cNvPr id="560" name="Google Shape;560;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a:t>.log(), .log2(), .log10()</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Clr>
                <a:schemeClr val="dk2"/>
              </a:buClr>
              <a:buSzPts val="1100"/>
              <a:buFont typeface="Arial"/>
              <a:buNone/>
            </a:pPr>
            <a:r>
              <a:rPr lang="en"/>
              <a:t>.exp(), .exp2()</a:t>
            </a:r>
            <a:endParaRPr/>
          </a:p>
        </p:txBody>
      </p:sp>
      <p:pic>
        <p:nvPicPr>
          <p:cNvPr id="561" name="Google Shape;561;p84"/>
          <p:cNvPicPr preferRelativeResize="0"/>
          <p:nvPr/>
        </p:nvPicPr>
        <p:blipFill>
          <a:blip r:embed="rId3">
            <a:alphaModFix/>
          </a:blip>
          <a:stretch>
            <a:fillRect/>
          </a:stretch>
        </p:blipFill>
        <p:spPr>
          <a:xfrm>
            <a:off x="478300" y="1619248"/>
            <a:ext cx="1910200" cy="1254575"/>
          </a:xfrm>
          <a:prstGeom prst="rect">
            <a:avLst/>
          </a:prstGeom>
          <a:noFill/>
          <a:ln>
            <a:noFill/>
          </a:ln>
        </p:spPr>
      </p:pic>
      <p:pic>
        <p:nvPicPr>
          <p:cNvPr id="562" name="Google Shape;562;p84"/>
          <p:cNvPicPr preferRelativeResize="0"/>
          <p:nvPr/>
        </p:nvPicPr>
        <p:blipFill>
          <a:blip r:embed="rId4">
            <a:alphaModFix/>
          </a:blip>
          <a:stretch>
            <a:fillRect/>
          </a:stretch>
        </p:blipFill>
        <p:spPr>
          <a:xfrm>
            <a:off x="476125" y="3473225"/>
            <a:ext cx="1668376" cy="1095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a:t>
            </a:r>
            <a:r>
              <a:rPr lang="en"/>
              <a:t> functions</a:t>
            </a:r>
            <a:endParaRPr/>
          </a:p>
        </p:txBody>
      </p:sp>
      <p:sp>
        <p:nvSpPr>
          <p:cNvPr id="568" name="Google Shape;568;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a:t>.around(), </a:t>
            </a:r>
            <a:r>
              <a:rPr lang="en"/>
              <a:t>.floor(), .ceil()</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rPr lang="en"/>
              <a:t>.mod(a,b)</a:t>
            </a:r>
            <a:endParaRPr/>
          </a:p>
          <a:p>
            <a:pPr indent="0" lvl="0" marL="0" rtl="0" algn="l">
              <a:spcBef>
                <a:spcPts val="1200"/>
              </a:spcBef>
              <a:spcAft>
                <a:spcPts val="1200"/>
              </a:spcAft>
              <a:buClr>
                <a:schemeClr val="dk2"/>
              </a:buClr>
              <a:buSzPts val="1100"/>
              <a:buFont typeface="Arial"/>
              <a:buNone/>
            </a:pPr>
            <a:r>
              <a:rPr lang="en"/>
              <a:t>Modulo function, prints remainder of elements in a with those in b element wise.</a:t>
            </a:r>
            <a:endParaRPr/>
          </a:p>
        </p:txBody>
      </p:sp>
      <p:pic>
        <p:nvPicPr>
          <p:cNvPr id="569" name="Google Shape;569;p85"/>
          <p:cNvPicPr preferRelativeResize="0"/>
          <p:nvPr/>
        </p:nvPicPr>
        <p:blipFill>
          <a:blip r:embed="rId3">
            <a:alphaModFix/>
          </a:blip>
          <a:stretch>
            <a:fillRect/>
          </a:stretch>
        </p:blipFill>
        <p:spPr>
          <a:xfrm>
            <a:off x="401425" y="1521250"/>
            <a:ext cx="2090725" cy="1554250"/>
          </a:xfrm>
          <a:prstGeom prst="rect">
            <a:avLst/>
          </a:prstGeom>
          <a:noFill/>
          <a:ln>
            <a:noFill/>
          </a:ln>
        </p:spPr>
      </p:pic>
      <p:pic>
        <p:nvPicPr>
          <p:cNvPr id="570" name="Google Shape;570;p85"/>
          <p:cNvPicPr preferRelativeResize="0"/>
          <p:nvPr/>
        </p:nvPicPr>
        <p:blipFill>
          <a:blip r:embed="rId4">
            <a:alphaModFix/>
          </a:blip>
          <a:stretch>
            <a:fillRect/>
          </a:stretch>
        </p:blipFill>
        <p:spPr>
          <a:xfrm>
            <a:off x="401425" y="3817500"/>
            <a:ext cx="1760375" cy="954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6"/>
          <p:cNvSpPr txBox="1"/>
          <p:nvPr>
            <p:ph idx="1" type="body"/>
          </p:nvPr>
        </p:nvSpPr>
        <p:spPr>
          <a:xfrm>
            <a:off x="311700" y="363300"/>
            <a:ext cx="8520600" cy="420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a:t>.max(), .min()</a:t>
            </a:r>
            <a:endParaRPr/>
          </a:p>
          <a:p>
            <a:pPr indent="0" lvl="0" marL="0" rtl="0" algn="l">
              <a:spcBef>
                <a:spcPts val="1200"/>
              </a:spcBef>
              <a:spcAft>
                <a:spcPts val="0"/>
              </a:spcAft>
              <a:buClr>
                <a:schemeClr val="dk2"/>
              </a:buClr>
              <a:buSzPts val="1100"/>
              <a:buFont typeface="Arial"/>
              <a:buNone/>
            </a:pPr>
            <a:r>
              <a:rPr lang="en"/>
              <a:t>The maximum/minimum element in an array.</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rPr lang="en"/>
              <a:t>.add(), .subtract(), .multiply(), .divide()</a:t>
            </a:r>
            <a:endParaRPr/>
          </a:p>
          <a:p>
            <a:pPr indent="0" lvl="0" marL="0" rtl="0" algn="l">
              <a:spcBef>
                <a:spcPts val="1200"/>
              </a:spcBef>
              <a:spcAft>
                <a:spcPts val="0"/>
              </a:spcAft>
              <a:buClr>
                <a:schemeClr val="dk2"/>
              </a:buClr>
              <a:buSzPts val="1100"/>
              <a:buFont typeface="Arial"/>
              <a:buNone/>
            </a:pPr>
            <a:r>
              <a:rPr lang="en"/>
              <a:t>Add, subtract, multiply, or divide two numpy arrays element wise.</a:t>
            </a:r>
            <a:endParaRPr/>
          </a:p>
          <a:p>
            <a:pPr indent="0" lvl="0" marL="0" rtl="0" algn="l">
              <a:spcBef>
                <a:spcPts val="1200"/>
              </a:spcBef>
              <a:spcAft>
                <a:spcPts val="1200"/>
              </a:spcAft>
              <a:buClr>
                <a:schemeClr val="dk2"/>
              </a:buClr>
              <a:buSzPts val="1100"/>
              <a:buFont typeface="Arial"/>
              <a:buNone/>
            </a:pPr>
            <a:r>
              <a:t/>
            </a:r>
            <a:endParaRPr/>
          </a:p>
        </p:txBody>
      </p:sp>
      <p:pic>
        <p:nvPicPr>
          <p:cNvPr id="576" name="Google Shape;576;p86"/>
          <p:cNvPicPr preferRelativeResize="0"/>
          <p:nvPr/>
        </p:nvPicPr>
        <p:blipFill rotWithShape="1">
          <a:blip r:embed="rId3">
            <a:alphaModFix/>
          </a:blip>
          <a:srcRect b="5410" l="0" r="0" t="0"/>
          <a:stretch/>
        </p:blipFill>
        <p:spPr>
          <a:xfrm>
            <a:off x="403550" y="2992875"/>
            <a:ext cx="3531726" cy="1891375"/>
          </a:xfrm>
          <a:prstGeom prst="rect">
            <a:avLst/>
          </a:prstGeom>
          <a:noFill/>
          <a:ln>
            <a:noFill/>
          </a:ln>
        </p:spPr>
      </p:pic>
      <p:pic>
        <p:nvPicPr>
          <p:cNvPr id="577" name="Google Shape;577;p86"/>
          <p:cNvPicPr preferRelativeResize="0"/>
          <p:nvPr/>
        </p:nvPicPr>
        <p:blipFill>
          <a:blip r:embed="rId4">
            <a:alphaModFix/>
          </a:blip>
          <a:stretch>
            <a:fillRect/>
          </a:stretch>
        </p:blipFill>
        <p:spPr>
          <a:xfrm>
            <a:off x="403547" y="1023222"/>
            <a:ext cx="1855750" cy="11134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7"/>
          <p:cNvSpPr txBox="1"/>
          <p:nvPr>
            <p:ph idx="1" type="body"/>
          </p:nvPr>
        </p:nvSpPr>
        <p:spPr>
          <a:xfrm>
            <a:off x="311700" y="302075"/>
            <a:ext cx="8520600" cy="4266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Font typeface="Arial"/>
              <a:buNone/>
            </a:pPr>
            <a:r>
              <a:rPr lang="en"/>
              <a:t>.conj(), .isreal()</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rPr lang="en"/>
              <a:t>.maximum, .minimum</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Clr>
                <a:schemeClr val="dk2"/>
              </a:buClr>
              <a:buSzPts val="1100"/>
              <a:buFont typeface="Arial"/>
              <a:buNone/>
            </a:pPr>
            <a:r>
              <a:t/>
            </a:r>
            <a:endParaRPr/>
          </a:p>
        </p:txBody>
      </p:sp>
      <p:pic>
        <p:nvPicPr>
          <p:cNvPr id="583" name="Google Shape;583;p87"/>
          <p:cNvPicPr preferRelativeResize="0"/>
          <p:nvPr/>
        </p:nvPicPr>
        <p:blipFill rotWithShape="1">
          <a:blip r:embed="rId3">
            <a:alphaModFix/>
          </a:blip>
          <a:srcRect b="0" l="1931" r="0" t="0"/>
          <a:stretch/>
        </p:blipFill>
        <p:spPr>
          <a:xfrm>
            <a:off x="359225" y="873575"/>
            <a:ext cx="2411900" cy="1698175"/>
          </a:xfrm>
          <a:prstGeom prst="rect">
            <a:avLst/>
          </a:prstGeom>
          <a:noFill/>
          <a:ln>
            <a:noFill/>
          </a:ln>
        </p:spPr>
      </p:pic>
      <p:pic>
        <p:nvPicPr>
          <p:cNvPr id="584" name="Google Shape;584;p87"/>
          <p:cNvPicPr preferRelativeResize="0"/>
          <p:nvPr/>
        </p:nvPicPr>
        <p:blipFill>
          <a:blip r:embed="rId4">
            <a:alphaModFix/>
          </a:blip>
          <a:stretch>
            <a:fillRect/>
          </a:stretch>
        </p:blipFill>
        <p:spPr>
          <a:xfrm>
            <a:off x="403763" y="3204488"/>
            <a:ext cx="2476500" cy="1590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few interesting functions</a:t>
            </a:r>
            <a:endParaRPr/>
          </a:p>
        </p:txBody>
      </p:sp>
      <p:sp>
        <p:nvSpPr>
          <p:cNvPr id="590" name="Google Shape;590;p88"/>
          <p:cNvSpPr txBox="1"/>
          <p:nvPr>
            <p:ph idx="1" type="body"/>
          </p:nvPr>
        </p:nvSpPr>
        <p:spPr>
          <a:xfrm>
            <a:off x="311700" y="1152475"/>
            <a:ext cx="8520600" cy="52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.cbrt() - returns the cube root of a number.</a:t>
            </a:r>
            <a:endParaRPr/>
          </a:p>
        </p:txBody>
      </p:sp>
      <p:sp>
        <p:nvSpPr>
          <p:cNvPr id="591" name="Google Shape;591;p88"/>
          <p:cNvSpPr txBox="1"/>
          <p:nvPr/>
        </p:nvSpPr>
        <p:spPr>
          <a:xfrm>
            <a:off x="430675" y="4333200"/>
            <a:ext cx="75111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300">
                <a:solidFill>
                  <a:schemeClr val="lt2"/>
                </a:solidFill>
              </a:rPr>
              <a:t>It is one of the few ways in python that allows you to take the real cube root of a negative number - Most functions return the complex root instead.</a:t>
            </a:r>
            <a:endParaRPr>
              <a:latin typeface="Source Sans Pro"/>
              <a:ea typeface="Source Sans Pro"/>
              <a:cs typeface="Source Sans Pro"/>
              <a:sym typeface="Source Sans Pro"/>
            </a:endParaRPr>
          </a:p>
        </p:txBody>
      </p:sp>
      <p:pic>
        <p:nvPicPr>
          <p:cNvPr id="592" name="Google Shape;592;p88"/>
          <p:cNvPicPr preferRelativeResize="0"/>
          <p:nvPr/>
        </p:nvPicPr>
        <p:blipFill>
          <a:blip r:embed="rId3">
            <a:alphaModFix/>
          </a:blip>
          <a:stretch>
            <a:fillRect/>
          </a:stretch>
        </p:blipFill>
        <p:spPr>
          <a:xfrm>
            <a:off x="621850" y="1763925"/>
            <a:ext cx="1990725" cy="1095375"/>
          </a:xfrm>
          <a:prstGeom prst="rect">
            <a:avLst/>
          </a:prstGeom>
          <a:noFill/>
          <a:ln>
            <a:noFill/>
          </a:ln>
        </p:spPr>
      </p:pic>
      <p:pic>
        <p:nvPicPr>
          <p:cNvPr id="593" name="Google Shape;593;p88"/>
          <p:cNvPicPr preferRelativeResize="0"/>
          <p:nvPr/>
        </p:nvPicPr>
        <p:blipFill rotWithShape="1">
          <a:blip r:embed="rId4">
            <a:alphaModFix/>
          </a:blip>
          <a:srcRect b="37915" l="0" r="0" t="0"/>
          <a:stretch/>
        </p:blipFill>
        <p:spPr>
          <a:xfrm>
            <a:off x="621850" y="3039600"/>
            <a:ext cx="3962400" cy="615000"/>
          </a:xfrm>
          <a:prstGeom prst="rect">
            <a:avLst/>
          </a:prstGeom>
          <a:noFill/>
          <a:ln>
            <a:noFill/>
          </a:ln>
        </p:spPr>
      </p:pic>
      <p:pic>
        <p:nvPicPr>
          <p:cNvPr id="594" name="Google Shape;594;p88"/>
          <p:cNvPicPr preferRelativeResize="0"/>
          <p:nvPr/>
        </p:nvPicPr>
        <p:blipFill rotWithShape="1">
          <a:blip r:embed="rId4">
            <a:alphaModFix/>
          </a:blip>
          <a:srcRect b="0" l="0" r="0" t="52008"/>
          <a:stretch/>
        </p:blipFill>
        <p:spPr>
          <a:xfrm>
            <a:off x="609600" y="3554800"/>
            <a:ext cx="3962400" cy="47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9"/>
          <p:cNvSpPr txBox="1"/>
          <p:nvPr>
            <p:ph idx="1" type="body"/>
          </p:nvPr>
        </p:nvSpPr>
        <p:spPr>
          <a:xfrm>
            <a:off x="311700" y="628650"/>
            <a:ext cx="8520600" cy="418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.where()</a:t>
            </a:r>
            <a:endParaRPr/>
          </a:p>
          <a:p>
            <a:pPr indent="0" lvl="0" marL="0" rtl="0" algn="l">
              <a:spcBef>
                <a:spcPts val="1200"/>
              </a:spcBef>
              <a:spcAft>
                <a:spcPts val="0"/>
              </a:spcAft>
              <a:buNone/>
            </a:pPr>
            <a:r>
              <a:rPr lang="en"/>
              <a:t>Allows you to set your own conditions and returns result from the first array if true, else returns the value from the second array.</a:t>
            </a:r>
            <a:endParaRPr/>
          </a:p>
          <a:p>
            <a:pPr indent="0" lvl="0" marL="0" rtl="0" algn="l">
              <a:spcBef>
                <a:spcPts val="1200"/>
              </a:spcBef>
              <a:spcAft>
                <a:spcPts val="1200"/>
              </a:spcAft>
              <a:buNone/>
            </a:pPr>
            <a:r>
              <a:t/>
            </a:r>
            <a:endParaRPr/>
          </a:p>
        </p:txBody>
      </p:sp>
      <p:pic>
        <p:nvPicPr>
          <p:cNvPr id="600" name="Google Shape;600;p89"/>
          <p:cNvPicPr preferRelativeResize="0"/>
          <p:nvPr/>
        </p:nvPicPr>
        <p:blipFill>
          <a:blip r:embed="rId3">
            <a:alphaModFix/>
          </a:blip>
          <a:stretch>
            <a:fillRect/>
          </a:stretch>
        </p:blipFill>
        <p:spPr>
          <a:xfrm>
            <a:off x="691238" y="1947863"/>
            <a:ext cx="3800475" cy="2124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0"/>
          <p:cNvSpPr txBox="1"/>
          <p:nvPr>
            <p:ph type="title"/>
          </p:nvPr>
        </p:nvSpPr>
        <p:spPr>
          <a:xfrm>
            <a:off x="311700" y="1682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Gradients</a:t>
            </a:r>
            <a:endParaRPr/>
          </a:p>
        </p:txBody>
      </p:sp>
      <p:sp>
        <p:nvSpPr>
          <p:cNvPr id="606" name="Google Shape;606;p90"/>
          <p:cNvSpPr txBox="1"/>
          <p:nvPr>
            <p:ph idx="1" type="body"/>
          </p:nvPr>
        </p:nvSpPr>
        <p:spPr>
          <a:xfrm>
            <a:off x="311700" y="713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np.gradient(fx,x) will output the approximate gradient calculated using numpy arrays of f(x) and x.</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07" name="Google Shape;607;p90"/>
          <p:cNvPicPr preferRelativeResize="0"/>
          <p:nvPr/>
        </p:nvPicPr>
        <p:blipFill>
          <a:blip r:embed="rId3">
            <a:alphaModFix/>
          </a:blip>
          <a:stretch>
            <a:fillRect/>
          </a:stretch>
        </p:blipFill>
        <p:spPr>
          <a:xfrm>
            <a:off x="0" y="1410552"/>
            <a:ext cx="9144001" cy="984646"/>
          </a:xfrm>
          <a:prstGeom prst="rect">
            <a:avLst/>
          </a:prstGeom>
          <a:noFill/>
          <a:ln>
            <a:noFill/>
          </a:ln>
        </p:spPr>
      </p:pic>
      <p:pic>
        <p:nvPicPr>
          <p:cNvPr id="608" name="Google Shape;608;p90"/>
          <p:cNvPicPr preferRelativeResize="0"/>
          <p:nvPr/>
        </p:nvPicPr>
        <p:blipFill>
          <a:blip r:embed="rId4">
            <a:alphaModFix/>
          </a:blip>
          <a:stretch>
            <a:fillRect/>
          </a:stretch>
        </p:blipFill>
        <p:spPr>
          <a:xfrm>
            <a:off x="0" y="2571750"/>
            <a:ext cx="9144001" cy="236265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1"/>
          <p:cNvSpPr txBox="1"/>
          <p:nvPr>
            <p:ph idx="1" type="body"/>
          </p:nvPr>
        </p:nvSpPr>
        <p:spPr>
          <a:xfrm>
            <a:off x="251725" y="402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Since gradients are calculated mathematically, they do have inaccuracies - but thankfully, they are rather low.</a:t>
            </a:r>
            <a:endParaRPr/>
          </a:p>
          <a:p>
            <a:pPr indent="0" lvl="0" marL="0" rtl="0" algn="l">
              <a:spcBef>
                <a:spcPts val="1200"/>
              </a:spcBef>
              <a:spcAft>
                <a:spcPts val="1200"/>
              </a:spcAft>
              <a:buNone/>
            </a:pPr>
            <a:r>
              <a:t/>
            </a:r>
            <a:endParaRPr/>
          </a:p>
        </p:txBody>
      </p:sp>
      <p:pic>
        <p:nvPicPr>
          <p:cNvPr id="614" name="Google Shape;614;p91"/>
          <p:cNvPicPr preferRelativeResize="0"/>
          <p:nvPr/>
        </p:nvPicPr>
        <p:blipFill>
          <a:blip r:embed="rId3">
            <a:alphaModFix/>
          </a:blip>
          <a:stretch>
            <a:fillRect/>
          </a:stretch>
        </p:blipFill>
        <p:spPr>
          <a:xfrm>
            <a:off x="195925" y="1013850"/>
            <a:ext cx="7400972" cy="4037800"/>
          </a:xfrm>
          <a:prstGeom prst="rect">
            <a:avLst/>
          </a:prstGeom>
          <a:noFill/>
          <a:ln>
            <a:noFill/>
          </a:ln>
        </p:spPr>
      </p:pic>
      <p:pic>
        <p:nvPicPr>
          <p:cNvPr id="615" name="Google Shape;615;p91"/>
          <p:cNvPicPr preferRelativeResize="0"/>
          <p:nvPr/>
        </p:nvPicPr>
        <p:blipFill>
          <a:blip r:embed="rId4">
            <a:alphaModFix/>
          </a:blip>
          <a:stretch>
            <a:fillRect/>
          </a:stretch>
        </p:blipFill>
        <p:spPr>
          <a:xfrm>
            <a:off x="4493775" y="1179725"/>
            <a:ext cx="4106050" cy="315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 strings attached!</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chemeClr val="dk2"/>
                </a:solidFill>
                <a:highlight>
                  <a:srgbClr val="FFFFFF"/>
                </a:highlight>
                <a:latin typeface="Verdana"/>
                <a:ea typeface="Verdana"/>
                <a:cs typeface="Verdana"/>
                <a:sym typeface="Verdana"/>
              </a:rPr>
              <a:t>Strings in python are surrounded by either single quotation marks, or double quotation marks.</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0"/>
              </a:spcAft>
              <a:buNone/>
            </a:pPr>
            <a:r>
              <a:rPr b="1" lang="en" sz="1150">
                <a:solidFill>
                  <a:schemeClr val="dk2"/>
                </a:solidFill>
                <a:highlight>
                  <a:srgbClr val="FFFFFF"/>
                </a:highlight>
                <a:latin typeface="Verdana"/>
                <a:ea typeface="Verdana"/>
                <a:cs typeface="Verdana"/>
                <a:sym typeface="Verdana"/>
              </a:rPr>
              <a:t>Slicing</a:t>
            </a:r>
            <a:r>
              <a:rPr lang="en" sz="1150">
                <a:solidFill>
                  <a:schemeClr val="dk2"/>
                </a:solidFill>
                <a:highlight>
                  <a:srgbClr val="FFFFFF"/>
                </a:highlight>
                <a:latin typeface="Verdana"/>
                <a:ea typeface="Verdana"/>
                <a:cs typeface="Verdana"/>
                <a:sym typeface="Verdana"/>
              </a:rPr>
              <a:t>: Return a range of characters by using the slice syntax.</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150">
              <a:solidFill>
                <a:schemeClr val="dk2"/>
              </a:solidFill>
              <a:highlight>
                <a:srgbClr val="FFFFFF"/>
              </a:highlight>
              <a:latin typeface="Verdana"/>
              <a:ea typeface="Verdana"/>
              <a:cs typeface="Verdana"/>
              <a:sym typeface="Verdana"/>
            </a:endParaRPr>
          </a:p>
        </p:txBody>
      </p:sp>
      <p:pic>
        <p:nvPicPr>
          <p:cNvPr id="106" name="Google Shape;106;p20"/>
          <p:cNvPicPr preferRelativeResize="0"/>
          <p:nvPr/>
        </p:nvPicPr>
        <p:blipFill>
          <a:blip r:embed="rId3">
            <a:alphaModFix/>
          </a:blip>
          <a:stretch>
            <a:fillRect/>
          </a:stretch>
        </p:blipFill>
        <p:spPr>
          <a:xfrm>
            <a:off x="1511725" y="2076300"/>
            <a:ext cx="5510249" cy="27298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2"/>
          <p:cNvSpPr txBox="1"/>
          <p:nvPr>
            <p:ph type="title"/>
          </p:nvPr>
        </p:nvSpPr>
        <p:spPr>
          <a:xfrm>
            <a:off x="236775" y="644725"/>
            <a:ext cx="8776500" cy="14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3509"/>
              <a:t>Matrix Operations </a:t>
            </a:r>
            <a:r>
              <a:rPr lang="en" sz="3509"/>
              <a:t>and Transformations</a:t>
            </a:r>
            <a:endParaRPr sz="3509"/>
          </a:p>
        </p:txBody>
      </p:sp>
      <p:pic>
        <p:nvPicPr>
          <p:cNvPr id="621" name="Google Shape;621;p92"/>
          <p:cNvPicPr preferRelativeResize="0"/>
          <p:nvPr/>
        </p:nvPicPr>
        <p:blipFill>
          <a:blip r:embed="rId3">
            <a:alphaModFix/>
          </a:blip>
          <a:stretch>
            <a:fillRect/>
          </a:stretch>
        </p:blipFill>
        <p:spPr>
          <a:xfrm>
            <a:off x="530000" y="1997900"/>
            <a:ext cx="3646025" cy="2041775"/>
          </a:xfrm>
          <a:prstGeom prst="rect">
            <a:avLst/>
          </a:prstGeom>
          <a:noFill/>
          <a:ln>
            <a:noFill/>
          </a:ln>
        </p:spPr>
      </p:pic>
      <p:pic>
        <p:nvPicPr>
          <p:cNvPr id="622" name="Google Shape;622;p92"/>
          <p:cNvPicPr preferRelativeResize="0"/>
          <p:nvPr/>
        </p:nvPicPr>
        <p:blipFill>
          <a:blip r:embed="rId4">
            <a:alphaModFix/>
          </a:blip>
          <a:stretch>
            <a:fillRect/>
          </a:stretch>
        </p:blipFill>
        <p:spPr>
          <a:xfrm>
            <a:off x="4400550" y="2067600"/>
            <a:ext cx="4558400" cy="17108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Matrices or Multi-Dimensional Arrays</a:t>
            </a:r>
            <a:endParaRPr/>
          </a:p>
        </p:txBody>
      </p:sp>
      <p:sp>
        <p:nvSpPr>
          <p:cNvPr id="628" name="Google Shape;628;p93"/>
          <p:cNvSpPr txBox="1"/>
          <p:nvPr>
            <p:ph idx="1" type="body"/>
          </p:nvPr>
        </p:nvSpPr>
        <p:spPr>
          <a:xfrm>
            <a:off x="311700" y="1152475"/>
            <a:ext cx="49020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900">
                <a:solidFill>
                  <a:schemeClr val="dk2"/>
                </a:solidFill>
                <a:latin typeface="Arial"/>
                <a:ea typeface="Arial"/>
                <a:cs typeface="Arial"/>
                <a:sym typeface="Arial"/>
              </a:rPr>
              <a:t>Let's cover some basic functions to create numpy matrices</a:t>
            </a:r>
            <a:endParaRPr b="1" sz="1900">
              <a:solidFill>
                <a:schemeClr val="dk2"/>
              </a:solidFill>
              <a:latin typeface="Arial"/>
              <a:ea typeface="Arial"/>
              <a:cs typeface="Arial"/>
              <a:sym typeface="Arial"/>
            </a:endParaRPr>
          </a:p>
          <a:p>
            <a:pPr indent="0" lvl="0" marL="0" rtl="0" algn="l">
              <a:spcBef>
                <a:spcPts val="1400"/>
              </a:spcBef>
              <a:spcAft>
                <a:spcPts val="0"/>
              </a:spcAft>
              <a:buClr>
                <a:schemeClr val="dk2"/>
              </a:buClr>
              <a:buSzPts val="1100"/>
              <a:buFont typeface="Arial"/>
              <a:buNone/>
            </a:pPr>
            <a:r>
              <a:t/>
            </a:r>
            <a:endParaRPr b="1" sz="1900">
              <a:solidFill>
                <a:schemeClr val="dk2"/>
              </a:solidFill>
              <a:latin typeface="Arial"/>
              <a:ea typeface="Arial"/>
              <a:cs typeface="Arial"/>
              <a:sym typeface="Arial"/>
            </a:endParaRPr>
          </a:p>
          <a:p>
            <a:pPr indent="-355600" lvl="0" marL="457200" rtl="0" algn="l">
              <a:spcBef>
                <a:spcPts val="1200"/>
              </a:spcBef>
              <a:spcAft>
                <a:spcPts val="0"/>
              </a:spcAft>
              <a:buClr>
                <a:schemeClr val="dk2"/>
              </a:buClr>
              <a:buSzPts val="2000"/>
              <a:buFont typeface="Arial"/>
              <a:buAutoNum type="arabicPeriod"/>
            </a:pPr>
            <a:r>
              <a:rPr lang="en" sz="2000">
                <a:solidFill>
                  <a:schemeClr val="dk2"/>
                </a:solidFill>
              </a:rPr>
              <a:t>Matrices from 2D or 3D or ND Lists.</a:t>
            </a:r>
            <a:endParaRPr sz="2000">
              <a:solidFill>
                <a:schemeClr val="dk2"/>
              </a:solidFill>
            </a:endParaRPr>
          </a:p>
          <a:p>
            <a:pPr indent="-330200" lvl="0" marL="457200" rtl="0" algn="l">
              <a:spcBef>
                <a:spcPts val="0"/>
              </a:spcBef>
              <a:spcAft>
                <a:spcPts val="0"/>
              </a:spcAft>
              <a:buClr>
                <a:schemeClr val="dk2"/>
              </a:buClr>
              <a:buSzPts val="1600"/>
              <a:buFont typeface="Arial"/>
              <a:buAutoNum type="arabicPeriod"/>
            </a:pPr>
            <a:r>
              <a:rPr lang="en" sz="2000">
                <a:solidFill>
                  <a:schemeClr val="dk2"/>
                </a:solidFill>
              </a:rPr>
              <a:t>O</a:t>
            </a:r>
            <a:r>
              <a:rPr lang="en" sz="2000">
                <a:solidFill>
                  <a:schemeClr val="dk2"/>
                </a:solidFill>
                <a:latin typeface="Arial"/>
                <a:ea typeface="Arial"/>
                <a:cs typeface="Arial"/>
                <a:sym typeface="Arial"/>
              </a:rPr>
              <a:t>nes, </a:t>
            </a:r>
            <a:r>
              <a:rPr lang="en" sz="2000">
                <a:solidFill>
                  <a:schemeClr val="dk2"/>
                </a:solidFill>
              </a:rPr>
              <a:t>Z</a:t>
            </a:r>
            <a:r>
              <a:rPr lang="en" sz="2000">
                <a:solidFill>
                  <a:schemeClr val="dk2"/>
                </a:solidFill>
                <a:latin typeface="Arial"/>
                <a:ea typeface="Arial"/>
                <a:cs typeface="Arial"/>
                <a:sym typeface="Arial"/>
              </a:rPr>
              <a:t>eros,and </a:t>
            </a:r>
            <a:r>
              <a:rPr lang="en" sz="2000">
                <a:solidFill>
                  <a:schemeClr val="dk2"/>
                </a:solidFill>
              </a:rPr>
              <a:t>I</a:t>
            </a:r>
            <a:r>
              <a:rPr lang="en" sz="2000">
                <a:solidFill>
                  <a:schemeClr val="dk2"/>
                </a:solidFill>
                <a:latin typeface="Arial"/>
                <a:ea typeface="Arial"/>
                <a:cs typeface="Arial"/>
                <a:sym typeface="Arial"/>
              </a:rPr>
              <a:t>dentity</a:t>
            </a:r>
            <a:r>
              <a:rPr lang="en" sz="2000">
                <a:solidFill>
                  <a:schemeClr val="dk2"/>
                </a:solidFill>
              </a:rPr>
              <a:t>.</a:t>
            </a:r>
            <a:endParaRPr/>
          </a:p>
        </p:txBody>
      </p:sp>
      <p:pic>
        <p:nvPicPr>
          <p:cNvPr id="629" name="Google Shape;629;p93"/>
          <p:cNvPicPr preferRelativeResize="0"/>
          <p:nvPr/>
        </p:nvPicPr>
        <p:blipFill>
          <a:blip r:embed="rId3">
            <a:alphaModFix/>
          </a:blip>
          <a:stretch>
            <a:fillRect/>
          </a:stretch>
        </p:blipFill>
        <p:spPr>
          <a:xfrm>
            <a:off x="5591975" y="1152475"/>
            <a:ext cx="2792425" cy="34164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4"/>
          <p:cNvSpPr txBox="1"/>
          <p:nvPr/>
        </p:nvSpPr>
        <p:spPr>
          <a:xfrm>
            <a:off x="5204700" y="2002200"/>
            <a:ext cx="3627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Source Sans Pro"/>
                <a:ea typeface="Source Sans Pro"/>
                <a:cs typeface="Source Sans Pro"/>
                <a:sym typeface="Source Sans Pro"/>
              </a:rPr>
              <a:t>array() Method:</a:t>
            </a:r>
            <a:endParaRPr b="1" sz="2000">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It takes a 2D or 3D or ND List and returns a Numpy Multidimensional Array or Matrix.</a:t>
            </a:r>
            <a:endParaRPr>
              <a:solidFill>
                <a:schemeClr val="lt2"/>
              </a:solidFill>
              <a:latin typeface="Source Sans Pro"/>
              <a:ea typeface="Source Sans Pro"/>
              <a:cs typeface="Source Sans Pro"/>
              <a:sym typeface="Source Sans Pro"/>
            </a:endParaRPr>
          </a:p>
        </p:txBody>
      </p:sp>
      <p:sp>
        <p:nvSpPr>
          <p:cNvPr id="635" name="Google Shape;635;p9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600"/>
              <a:t>Creating Matrices using NumPy array method</a:t>
            </a:r>
            <a:endParaRPr sz="2700"/>
          </a:p>
        </p:txBody>
      </p:sp>
      <p:pic>
        <p:nvPicPr>
          <p:cNvPr id="636" name="Google Shape;636;p94"/>
          <p:cNvPicPr preferRelativeResize="0"/>
          <p:nvPr/>
        </p:nvPicPr>
        <p:blipFill>
          <a:blip r:embed="rId3">
            <a:alphaModFix/>
          </a:blip>
          <a:stretch>
            <a:fillRect/>
          </a:stretch>
        </p:blipFill>
        <p:spPr>
          <a:xfrm>
            <a:off x="311700" y="1121338"/>
            <a:ext cx="4280057" cy="37702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5"/>
          <p:cNvSpPr txBox="1"/>
          <p:nvPr/>
        </p:nvSpPr>
        <p:spPr>
          <a:xfrm>
            <a:off x="6628025" y="1068425"/>
            <a:ext cx="220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Source Sans Pro"/>
                <a:ea typeface="Source Sans Pro"/>
                <a:cs typeface="Source Sans Pro"/>
                <a:sym typeface="Source Sans Pro"/>
              </a:rPr>
              <a:t>zeros():</a:t>
            </a:r>
            <a:endParaRPr b="1">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Returns a Numpy Array of all zeros of given shape.</a:t>
            </a:r>
            <a:endParaRPr>
              <a:solidFill>
                <a:schemeClr val="lt2"/>
              </a:solidFill>
              <a:latin typeface="Source Sans Pro"/>
              <a:ea typeface="Source Sans Pro"/>
              <a:cs typeface="Source Sans Pro"/>
              <a:sym typeface="Source Sans Pro"/>
            </a:endParaRPr>
          </a:p>
        </p:txBody>
      </p:sp>
      <p:sp>
        <p:nvSpPr>
          <p:cNvPr id="642" name="Google Shape;642;p9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Matrices using NumPy Functions</a:t>
            </a:r>
            <a:endParaRPr sz="3111"/>
          </a:p>
        </p:txBody>
      </p:sp>
      <p:pic>
        <p:nvPicPr>
          <p:cNvPr id="643" name="Google Shape;643;p95"/>
          <p:cNvPicPr preferRelativeResize="0"/>
          <p:nvPr/>
        </p:nvPicPr>
        <p:blipFill>
          <a:blip r:embed="rId3">
            <a:alphaModFix/>
          </a:blip>
          <a:stretch>
            <a:fillRect/>
          </a:stretch>
        </p:blipFill>
        <p:spPr>
          <a:xfrm>
            <a:off x="623838" y="1152475"/>
            <a:ext cx="5876925" cy="990600"/>
          </a:xfrm>
          <a:prstGeom prst="rect">
            <a:avLst/>
          </a:prstGeom>
          <a:noFill/>
          <a:ln>
            <a:noFill/>
          </a:ln>
        </p:spPr>
      </p:pic>
      <p:pic>
        <p:nvPicPr>
          <p:cNvPr id="644" name="Google Shape;644;p95"/>
          <p:cNvPicPr preferRelativeResize="0"/>
          <p:nvPr/>
        </p:nvPicPr>
        <p:blipFill>
          <a:blip r:embed="rId4">
            <a:alphaModFix/>
          </a:blip>
          <a:stretch>
            <a:fillRect/>
          </a:stretch>
        </p:blipFill>
        <p:spPr>
          <a:xfrm>
            <a:off x="623838" y="2227113"/>
            <a:ext cx="5876925" cy="1171575"/>
          </a:xfrm>
          <a:prstGeom prst="rect">
            <a:avLst/>
          </a:prstGeom>
          <a:noFill/>
          <a:ln>
            <a:noFill/>
          </a:ln>
        </p:spPr>
      </p:pic>
      <p:sp>
        <p:nvSpPr>
          <p:cNvPr id="645" name="Google Shape;645;p95"/>
          <p:cNvSpPr txBox="1"/>
          <p:nvPr/>
        </p:nvSpPr>
        <p:spPr>
          <a:xfrm>
            <a:off x="6628025" y="2156100"/>
            <a:ext cx="220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a:solidFill>
                  <a:schemeClr val="lt2"/>
                </a:solidFill>
                <a:latin typeface="Source Sans Pro"/>
                <a:ea typeface="Source Sans Pro"/>
                <a:cs typeface="Source Sans Pro"/>
                <a:sym typeface="Source Sans Pro"/>
              </a:rPr>
              <a:t>ones</a:t>
            </a:r>
            <a:r>
              <a:rPr b="1" lang="en">
                <a:solidFill>
                  <a:schemeClr val="lt2"/>
                </a:solidFill>
                <a:latin typeface="Source Sans Pro"/>
                <a:ea typeface="Source Sans Pro"/>
                <a:cs typeface="Source Sans Pro"/>
                <a:sym typeface="Source Sans Pro"/>
              </a:rPr>
              <a:t>():</a:t>
            </a:r>
            <a:endParaRPr b="1">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Returns a Numpy Array of all ones of given shape.</a:t>
            </a:r>
            <a:endParaRPr>
              <a:latin typeface="Source Sans Pro"/>
              <a:ea typeface="Source Sans Pro"/>
              <a:cs typeface="Source Sans Pro"/>
              <a:sym typeface="Source Sans Pro"/>
            </a:endParaRPr>
          </a:p>
        </p:txBody>
      </p:sp>
      <p:sp>
        <p:nvSpPr>
          <p:cNvPr id="646" name="Google Shape;646;p95"/>
          <p:cNvSpPr txBox="1"/>
          <p:nvPr/>
        </p:nvSpPr>
        <p:spPr>
          <a:xfrm>
            <a:off x="6628125" y="3435775"/>
            <a:ext cx="220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a:solidFill>
                  <a:schemeClr val="lt2"/>
                </a:solidFill>
                <a:latin typeface="Source Sans Pro"/>
                <a:ea typeface="Source Sans Pro"/>
                <a:cs typeface="Source Sans Pro"/>
                <a:sym typeface="Source Sans Pro"/>
              </a:rPr>
              <a:t>identity</a:t>
            </a:r>
            <a:r>
              <a:rPr b="1" lang="en">
                <a:solidFill>
                  <a:schemeClr val="lt2"/>
                </a:solidFill>
                <a:latin typeface="Source Sans Pro"/>
                <a:ea typeface="Source Sans Pro"/>
                <a:cs typeface="Source Sans Pro"/>
                <a:sym typeface="Source Sans Pro"/>
              </a:rPr>
              <a:t>():</a:t>
            </a:r>
            <a:endParaRPr b="1">
              <a:solidFill>
                <a:schemeClr val="lt2"/>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lt2"/>
                </a:solidFill>
                <a:latin typeface="Source Sans Pro"/>
                <a:ea typeface="Source Sans Pro"/>
                <a:cs typeface="Source Sans Pro"/>
                <a:sym typeface="Source Sans Pro"/>
              </a:rPr>
              <a:t>Returns a 2D Identity Square Matrix of given Rows, Columns.</a:t>
            </a:r>
            <a:endParaRPr>
              <a:latin typeface="Source Sans Pro"/>
              <a:ea typeface="Source Sans Pro"/>
              <a:cs typeface="Source Sans Pro"/>
              <a:sym typeface="Source Sans Pro"/>
            </a:endParaRPr>
          </a:p>
        </p:txBody>
      </p:sp>
      <p:pic>
        <p:nvPicPr>
          <p:cNvPr id="647" name="Google Shape;647;p95"/>
          <p:cNvPicPr preferRelativeResize="0"/>
          <p:nvPr/>
        </p:nvPicPr>
        <p:blipFill>
          <a:blip r:embed="rId5">
            <a:alphaModFix/>
          </a:blip>
          <a:stretch>
            <a:fillRect/>
          </a:stretch>
        </p:blipFill>
        <p:spPr>
          <a:xfrm>
            <a:off x="623850" y="3482750"/>
            <a:ext cx="5876924" cy="129992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 of np array</a:t>
            </a:r>
            <a:endParaRPr/>
          </a:p>
        </p:txBody>
      </p:sp>
      <p:sp>
        <p:nvSpPr>
          <p:cNvPr id="653" name="Google Shape;653;p96"/>
          <p:cNvSpPr txBox="1"/>
          <p:nvPr/>
        </p:nvSpPr>
        <p:spPr>
          <a:xfrm rot="-10228271">
            <a:off x="7458354" y="2219961"/>
            <a:ext cx="1699854" cy="40003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54" name="Google Shape;654;p96"/>
          <p:cNvSpPr txBox="1"/>
          <p:nvPr/>
        </p:nvSpPr>
        <p:spPr>
          <a:xfrm>
            <a:off x="4584900" y="1068425"/>
            <a:ext cx="424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rPr>
              <a:t>s</a:t>
            </a:r>
            <a:r>
              <a:rPr b="1" lang="en" sz="1600">
                <a:solidFill>
                  <a:schemeClr val="lt2"/>
                </a:solidFill>
              </a:rPr>
              <a:t>hape:</a:t>
            </a:r>
            <a:endParaRPr b="1" sz="1600">
              <a:solidFill>
                <a:schemeClr val="lt2"/>
              </a:solidFill>
            </a:endParaRPr>
          </a:p>
          <a:p>
            <a:pPr indent="0" lvl="0" marL="0" rtl="0" algn="l">
              <a:spcBef>
                <a:spcPts val="0"/>
              </a:spcBef>
              <a:spcAft>
                <a:spcPts val="0"/>
              </a:spcAft>
              <a:buNone/>
            </a:pPr>
            <a:r>
              <a:rPr lang="en" sz="1300">
                <a:solidFill>
                  <a:schemeClr val="lt2"/>
                </a:solidFill>
              </a:rPr>
              <a:t>Returns the number of elements in each dimension of the np array.</a:t>
            </a:r>
            <a:endParaRPr sz="1300">
              <a:solidFill>
                <a:schemeClr val="lt2"/>
              </a:solidFill>
            </a:endParaRPr>
          </a:p>
        </p:txBody>
      </p:sp>
      <p:pic>
        <p:nvPicPr>
          <p:cNvPr id="655" name="Google Shape;655;p96"/>
          <p:cNvPicPr preferRelativeResize="0"/>
          <p:nvPr/>
        </p:nvPicPr>
        <p:blipFill>
          <a:blip r:embed="rId3">
            <a:alphaModFix/>
          </a:blip>
          <a:stretch>
            <a:fillRect/>
          </a:stretch>
        </p:blipFill>
        <p:spPr>
          <a:xfrm>
            <a:off x="311700" y="1068425"/>
            <a:ext cx="4058205" cy="1634363"/>
          </a:xfrm>
          <a:prstGeom prst="rect">
            <a:avLst/>
          </a:prstGeom>
          <a:noFill/>
          <a:ln>
            <a:noFill/>
          </a:ln>
        </p:spPr>
      </p:pic>
      <p:sp>
        <p:nvSpPr>
          <p:cNvPr id="656" name="Google Shape;656;p96"/>
          <p:cNvSpPr txBox="1"/>
          <p:nvPr/>
        </p:nvSpPr>
        <p:spPr>
          <a:xfrm>
            <a:off x="311700" y="2964125"/>
            <a:ext cx="4273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2"/>
                </a:solidFill>
              </a:rPr>
              <a:t>ndim</a:t>
            </a:r>
            <a:r>
              <a:rPr b="1" lang="en" sz="1600">
                <a:solidFill>
                  <a:schemeClr val="lt2"/>
                </a:solidFill>
              </a:rPr>
              <a:t>:</a:t>
            </a:r>
            <a:endParaRPr b="1" sz="1600">
              <a:solidFill>
                <a:schemeClr val="lt2"/>
              </a:solidFill>
            </a:endParaRPr>
          </a:p>
          <a:p>
            <a:pPr indent="0" lvl="0" marL="0" rtl="0" algn="l">
              <a:spcBef>
                <a:spcPts val="0"/>
              </a:spcBef>
              <a:spcAft>
                <a:spcPts val="0"/>
              </a:spcAft>
              <a:buNone/>
            </a:pPr>
            <a:r>
              <a:rPr lang="en">
                <a:solidFill>
                  <a:schemeClr val="lt2"/>
                </a:solidFill>
              </a:rPr>
              <a:t>Returns the Number of Dimensions of the np array</a:t>
            </a:r>
            <a:r>
              <a:rPr lang="en">
                <a:solidFill>
                  <a:schemeClr val="lt2"/>
                </a:solidFill>
              </a:rPr>
              <a:t>.</a:t>
            </a:r>
            <a:endParaRPr>
              <a:solidFill>
                <a:schemeClr val="lt2"/>
              </a:solidFill>
            </a:endParaRPr>
          </a:p>
        </p:txBody>
      </p:sp>
      <p:pic>
        <p:nvPicPr>
          <p:cNvPr id="657" name="Google Shape;657;p96"/>
          <p:cNvPicPr preferRelativeResize="0"/>
          <p:nvPr/>
        </p:nvPicPr>
        <p:blipFill>
          <a:blip r:embed="rId4">
            <a:alphaModFix/>
          </a:blip>
          <a:stretch>
            <a:fillRect/>
          </a:stretch>
        </p:blipFill>
        <p:spPr>
          <a:xfrm>
            <a:off x="311700" y="3579725"/>
            <a:ext cx="4962751" cy="338125"/>
          </a:xfrm>
          <a:prstGeom prst="rect">
            <a:avLst/>
          </a:prstGeom>
          <a:noFill/>
          <a:ln>
            <a:noFill/>
          </a:ln>
        </p:spPr>
      </p:pic>
      <p:pic>
        <p:nvPicPr>
          <p:cNvPr id="658" name="Google Shape;658;p96"/>
          <p:cNvPicPr preferRelativeResize="0"/>
          <p:nvPr/>
        </p:nvPicPr>
        <p:blipFill>
          <a:blip r:embed="rId5">
            <a:alphaModFix/>
          </a:blip>
          <a:stretch>
            <a:fillRect/>
          </a:stretch>
        </p:blipFill>
        <p:spPr>
          <a:xfrm>
            <a:off x="311700" y="3917850"/>
            <a:ext cx="3760801" cy="443825"/>
          </a:xfrm>
          <a:prstGeom prst="rect">
            <a:avLst/>
          </a:prstGeom>
          <a:noFill/>
          <a:ln>
            <a:noFill/>
          </a:ln>
        </p:spPr>
      </p:pic>
      <p:pic>
        <p:nvPicPr>
          <p:cNvPr id="659" name="Google Shape;659;p96"/>
          <p:cNvPicPr preferRelativeResize="0"/>
          <p:nvPr/>
        </p:nvPicPr>
        <p:blipFill>
          <a:blip r:embed="rId6">
            <a:alphaModFix/>
          </a:blip>
          <a:stretch>
            <a:fillRect/>
          </a:stretch>
        </p:blipFill>
        <p:spPr>
          <a:xfrm>
            <a:off x="4584900" y="1960450"/>
            <a:ext cx="4297990" cy="442650"/>
          </a:xfrm>
          <a:prstGeom prst="rect">
            <a:avLst/>
          </a:prstGeom>
          <a:noFill/>
          <a:ln>
            <a:noFill/>
          </a:ln>
        </p:spPr>
      </p:pic>
      <p:pic>
        <p:nvPicPr>
          <p:cNvPr id="660" name="Google Shape;660;p96"/>
          <p:cNvPicPr preferRelativeResize="0"/>
          <p:nvPr/>
        </p:nvPicPr>
        <p:blipFill>
          <a:blip r:embed="rId7">
            <a:alphaModFix/>
          </a:blip>
          <a:stretch>
            <a:fillRect/>
          </a:stretch>
        </p:blipFill>
        <p:spPr>
          <a:xfrm>
            <a:off x="4584900" y="2571750"/>
            <a:ext cx="2855735" cy="44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Reshaping np arrays</a:t>
            </a:r>
            <a:endParaRPr/>
          </a:p>
        </p:txBody>
      </p:sp>
      <p:sp>
        <p:nvSpPr>
          <p:cNvPr id="666" name="Google Shape;666;p97"/>
          <p:cNvSpPr txBox="1"/>
          <p:nvPr/>
        </p:nvSpPr>
        <p:spPr>
          <a:xfrm rot="-10228271">
            <a:off x="7458354" y="2219961"/>
            <a:ext cx="1699854" cy="40003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667" name="Google Shape;667;p97"/>
          <p:cNvPicPr preferRelativeResize="0"/>
          <p:nvPr/>
        </p:nvPicPr>
        <p:blipFill>
          <a:blip r:embed="rId3">
            <a:alphaModFix/>
          </a:blip>
          <a:stretch>
            <a:fillRect/>
          </a:stretch>
        </p:blipFill>
        <p:spPr>
          <a:xfrm>
            <a:off x="311700" y="1068425"/>
            <a:ext cx="5527607" cy="3770275"/>
          </a:xfrm>
          <a:prstGeom prst="rect">
            <a:avLst/>
          </a:prstGeom>
          <a:noFill/>
          <a:ln>
            <a:noFill/>
          </a:ln>
        </p:spPr>
      </p:pic>
      <p:sp>
        <p:nvSpPr>
          <p:cNvPr id="668" name="Google Shape;668;p97"/>
          <p:cNvSpPr txBox="1"/>
          <p:nvPr/>
        </p:nvSpPr>
        <p:spPr>
          <a:xfrm>
            <a:off x="6064925" y="2156100"/>
            <a:ext cx="259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reshape():</a:t>
            </a:r>
            <a:endParaRPr b="1">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Returns the reshaped np array if possible.</a:t>
            </a:r>
            <a:endParaRPr>
              <a:latin typeface="Source Sans Pro"/>
              <a:ea typeface="Source Sans Pro"/>
              <a:cs typeface="Source Sans Pro"/>
              <a:sym typeface="Source Sans Pr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Transformations : Addition</a:t>
            </a:r>
            <a:endParaRPr/>
          </a:p>
        </p:txBody>
      </p:sp>
      <p:sp>
        <p:nvSpPr>
          <p:cNvPr id="674" name="Google Shape;674;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Now we will look at a </a:t>
            </a:r>
            <a:r>
              <a:rPr lang="en" sz="1500"/>
              <a:t>function</a:t>
            </a:r>
            <a:r>
              <a:rPr lang="en" sz="1500"/>
              <a:t> to add two matrices:</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5029200" rtl="0" algn="l">
              <a:spcBef>
                <a:spcPts val="1200"/>
              </a:spcBef>
              <a:spcAft>
                <a:spcPts val="0"/>
              </a:spcAft>
              <a:buNone/>
            </a:pPr>
            <a:r>
              <a:rPr b="1" lang="en" sz="1500"/>
              <a:t>add()</a:t>
            </a:r>
            <a:r>
              <a:rPr lang="en" sz="1500"/>
              <a:t> method : Takes Two numpy matrices of same size and adds them.</a:t>
            </a:r>
            <a:endParaRPr sz="1500"/>
          </a:p>
          <a:p>
            <a:pPr indent="0" lvl="0" marL="457200" rtl="0" algn="l">
              <a:spcBef>
                <a:spcPts val="1200"/>
              </a:spcBef>
              <a:spcAft>
                <a:spcPts val="1200"/>
              </a:spcAft>
              <a:buNone/>
            </a:pPr>
            <a:r>
              <a:t/>
            </a:r>
            <a:endParaRPr sz="1500"/>
          </a:p>
        </p:txBody>
      </p:sp>
      <p:pic>
        <p:nvPicPr>
          <p:cNvPr id="675" name="Google Shape;675;p98"/>
          <p:cNvPicPr preferRelativeResize="0"/>
          <p:nvPr/>
        </p:nvPicPr>
        <p:blipFill rotWithShape="1">
          <a:blip r:embed="rId3">
            <a:alphaModFix/>
          </a:blip>
          <a:srcRect b="0" l="1661" r="0" t="0"/>
          <a:stretch/>
        </p:blipFill>
        <p:spPr>
          <a:xfrm>
            <a:off x="311700" y="1549225"/>
            <a:ext cx="4104450" cy="31749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9"/>
          <p:cNvSpPr txBox="1"/>
          <p:nvPr>
            <p:ph idx="1" type="body"/>
          </p:nvPr>
        </p:nvSpPr>
        <p:spPr>
          <a:xfrm>
            <a:off x="311700" y="56000"/>
            <a:ext cx="8520600" cy="451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solidFill>
                  <a:schemeClr val="dk2"/>
                </a:solidFill>
                <a:latin typeface="Raleway"/>
                <a:ea typeface="Raleway"/>
                <a:cs typeface="Raleway"/>
                <a:sym typeface="Raleway"/>
              </a:rPr>
              <a:t>C vs NumPy for matrix multiplication</a:t>
            </a:r>
            <a:endParaRPr b="1" sz="1600">
              <a:solidFill>
                <a:schemeClr val="dk2"/>
              </a:solidFill>
              <a:latin typeface="Raleway"/>
              <a:ea typeface="Raleway"/>
              <a:cs typeface="Raleway"/>
              <a:sym typeface="Raleway"/>
            </a:endParaRPr>
          </a:p>
        </p:txBody>
      </p:sp>
      <p:pic>
        <p:nvPicPr>
          <p:cNvPr id="681" name="Google Shape;681;p99"/>
          <p:cNvPicPr preferRelativeResize="0"/>
          <p:nvPr/>
        </p:nvPicPr>
        <p:blipFill>
          <a:blip r:embed="rId3">
            <a:alphaModFix/>
          </a:blip>
          <a:stretch>
            <a:fillRect/>
          </a:stretch>
        </p:blipFill>
        <p:spPr>
          <a:xfrm>
            <a:off x="707925" y="3724725"/>
            <a:ext cx="3762375" cy="257175"/>
          </a:xfrm>
          <a:prstGeom prst="rect">
            <a:avLst/>
          </a:prstGeom>
          <a:noFill/>
          <a:ln>
            <a:noFill/>
          </a:ln>
        </p:spPr>
      </p:pic>
      <p:pic>
        <p:nvPicPr>
          <p:cNvPr id="682" name="Google Shape;682;p99"/>
          <p:cNvPicPr preferRelativeResize="0"/>
          <p:nvPr/>
        </p:nvPicPr>
        <p:blipFill>
          <a:blip r:embed="rId4">
            <a:alphaModFix/>
          </a:blip>
          <a:stretch>
            <a:fillRect/>
          </a:stretch>
        </p:blipFill>
        <p:spPr>
          <a:xfrm>
            <a:off x="5823556" y="530975"/>
            <a:ext cx="2376645" cy="3968974"/>
          </a:xfrm>
          <a:prstGeom prst="rect">
            <a:avLst/>
          </a:prstGeom>
          <a:noFill/>
          <a:ln>
            <a:noFill/>
          </a:ln>
        </p:spPr>
      </p:pic>
      <p:pic>
        <p:nvPicPr>
          <p:cNvPr id="683" name="Google Shape;683;p99"/>
          <p:cNvPicPr preferRelativeResize="0"/>
          <p:nvPr/>
        </p:nvPicPr>
        <p:blipFill>
          <a:blip r:embed="rId5">
            <a:alphaModFix/>
          </a:blip>
          <a:stretch>
            <a:fillRect/>
          </a:stretch>
        </p:blipFill>
        <p:spPr>
          <a:xfrm>
            <a:off x="707924" y="835775"/>
            <a:ext cx="4271299" cy="25163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Transformations : Multipli</a:t>
            </a:r>
            <a:r>
              <a:rPr lang="en"/>
              <a:t>cation</a:t>
            </a:r>
            <a:endParaRPr/>
          </a:p>
        </p:txBody>
      </p:sp>
      <p:sp>
        <p:nvSpPr>
          <p:cNvPr id="689" name="Google Shape;689;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500"/>
              <a:t>Now we will look at a function to multiply two matrices:</a:t>
            </a:r>
            <a:endParaRPr sz="1700"/>
          </a:p>
          <a:p>
            <a:pPr indent="457200" lvl="0" marL="5029200" rtl="0" algn="l">
              <a:spcBef>
                <a:spcPts val="1200"/>
              </a:spcBef>
              <a:spcAft>
                <a:spcPts val="0"/>
              </a:spcAft>
              <a:buNone/>
            </a:pPr>
            <a:r>
              <a:t/>
            </a:r>
            <a:endParaRPr sz="1500"/>
          </a:p>
          <a:p>
            <a:pPr indent="457200" lvl="0" marL="5029200" rtl="0" algn="l">
              <a:spcBef>
                <a:spcPts val="1200"/>
              </a:spcBef>
              <a:spcAft>
                <a:spcPts val="0"/>
              </a:spcAft>
              <a:buNone/>
            </a:pPr>
            <a:r>
              <a:t/>
            </a:r>
            <a:endParaRPr sz="1500"/>
          </a:p>
          <a:p>
            <a:pPr indent="0" lvl="0" marL="5029200" rtl="0" algn="l">
              <a:spcBef>
                <a:spcPts val="1200"/>
              </a:spcBef>
              <a:spcAft>
                <a:spcPts val="1200"/>
              </a:spcAft>
              <a:buNone/>
            </a:pPr>
            <a:r>
              <a:rPr b="1" lang="en" sz="1500"/>
              <a:t>element wise matrix multiplication</a:t>
            </a:r>
            <a:r>
              <a:rPr lang="en" sz="1500"/>
              <a:t> : Multiplies matrices element by element just as </a:t>
            </a:r>
            <a:r>
              <a:rPr b="1" lang="en" sz="1500"/>
              <a:t>add()</a:t>
            </a:r>
            <a:r>
              <a:rPr lang="en" sz="1500"/>
              <a:t> does</a:t>
            </a:r>
            <a:endParaRPr sz="1500"/>
          </a:p>
        </p:txBody>
      </p:sp>
      <p:pic>
        <p:nvPicPr>
          <p:cNvPr id="690" name="Google Shape;690;p100"/>
          <p:cNvPicPr preferRelativeResize="0"/>
          <p:nvPr/>
        </p:nvPicPr>
        <p:blipFill>
          <a:blip r:embed="rId3">
            <a:alphaModFix/>
          </a:blip>
          <a:stretch>
            <a:fillRect/>
          </a:stretch>
        </p:blipFill>
        <p:spPr>
          <a:xfrm>
            <a:off x="311700" y="1605688"/>
            <a:ext cx="4286250" cy="3267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Multiplication - 1</a:t>
            </a:r>
            <a:endParaRPr/>
          </a:p>
        </p:txBody>
      </p:sp>
      <p:sp>
        <p:nvSpPr>
          <p:cNvPr id="696" name="Google Shape;696;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5029200" rtl="0" algn="l">
              <a:spcBef>
                <a:spcPts val="1200"/>
              </a:spcBef>
              <a:spcAft>
                <a:spcPts val="1200"/>
              </a:spcAft>
              <a:buNone/>
            </a:pPr>
            <a:r>
              <a:rPr b="1" lang="en" sz="1700"/>
              <a:t>matmul()</a:t>
            </a:r>
            <a:r>
              <a:rPr lang="en" sz="1700"/>
              <a:t> method : Multiplies matrices just like you did in your </a:t>
            </a:r>
            <a:r>
              <a:rPr b="1" lang="en" sz="1700"/>
              <a:t>JEE </a:t>
            </a:r>
            <a:r>
              <a:rPr lang="en" sz="1700"/>
              <a:t>!</a:t>
            </a:r>
            <a:endParaRPr sz="1700"/>
          </a:p>
        </p:txBody>
      </p:sp>
      <p:pic>
        <p:nvPicPr>
          <p:cNvPr id="697" name="Google Shape;697;p101"/>
          <p:cNvPicPr preferRelativeResize="0"/>
          <p:nvPr/>
        </p:nvPicPr>
        <p:blipFill rotWithShape="1">
          <a:blip r:embed="rId3">
            <a:alphaModFix/>
          </a:blip>
          <a:srcRect b="3016" l="-840" r="839" t="0"/>
          <a:stretch/>
        </p:blipFill>
        <p:spPr>
          <a:xfrm>
            <a:off x="311700" y="1404850"/>
            <a:ext cx="4613926" cy="2911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Lists = Arrays?</a:t>
            </a:r>
            <a:endParaRPr/>
          </a:p>
        </p:txBody>
      </p:sp>
      <p:sp>
        <p:nvSpPr>
          <p:cNvPr id="112" name="Google Shape;112;p21"/>
          <p:cNvSpPr txBox="1"/>
          <p:nvPr>
            <p:ph idx="1" type="body"/>
          </p:nvPr>
        </p:nvSpPr>
        <p:spPr>
          <a:xfrm>
            <a:off x="311700" y="1152475"/>
            <a:ext cx="8520600" cy="367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highlight>
                  <a:srgbClr val="FFFFFF"/>
                </a:highlight>
                <a:latin typeface="Verdana"/>
                <a:ea typeface="Verdana"/>
                <a:cs typeface="Verdana"/>
                <a:sym typeface="Verdana"/>
              </a:rPr>
              <a:t>Lists are used to store multiple items in a single variable. Can include any datatype</a:t>
            </a:r>
            <a:endParaRPr sz="1350">
              <a:highlight>
                <a:srgbClr val="FFFFFF"/>
              </a:highlight>
              <a:latin typeface="Verdana"/>
              <a:ea typeface="Verdana"/>
              <a:cs typeface="Verdana"/>
              <a:sym typeface="Verdana"/>
            </a:endParaRPr>
          </a:p>
          <a:p>
            <a:pPr indent="0" lvl="0" marL="0" rtl="0" algn="l">
              <a:spcBef>
                <a:spcPts val="1200"/>
              </a:spcBef>
              <a:spcAft>
                <a:spcPts val="0"/>
              </a:spcAft>
              <a:buNone/>
            </a:pPr>
            <a:r>
              <a:rPr lang="en" sz="1350">
                <a:highlight>
                  <a:srgbClr val="FFFFFF"/>
                </a:highlight>
                <a:latin typeface="Verdana"/>
                <a:ea typeface="Verdana"/>
                <a:cs typeface="Verdana"/>
                <a:sym typeface="Verdana"/>
              </a:rPr>
              <a:t>Lists are created using square brackets:</a:t>
            </a:r>
            <a:endParaRPr sz="1350">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chemeClr val="dk2"/>
              </a:solidFill>
              <a:highlight>
                <a:srgbClr val="FFFFFF"/>
              </a:highlight>
              <a:latin typeface="Verdana"/>
              <a:ea typeface="Verdana"/>
              <a:cs typeface="Verdana"/>
              <a:sym typeface="Verdana"/>
            </a:endParaRPr>
          </a:p>
          <a:p>
            <a:pPr indent="0" lvl="0" marL="0" rtl="0" algn="l">
              <a:spcBef>
                <a:spcPts val="1200"/>
              </a:spcBef>
              <a:spcAft>
                <a:spcPts val="1200"/>
              </a:spcAft>
              <a:buNone/>
            </a:pPr>
            <a:r>
              <a:rPr b="1" lang="en" sz="1350">
                <a:solidFill>
                  <a:schemeClr val="dk2"/>
                </a:solidFill>
                <a:highlight>
                  <a:srgbClr val="FFFFFF"/>
                </a:highlight>
                <a:latin typeface="Verdana"/>
                <a:ea typeface="Verdana"/>
                <a:cs typeface="Verdana"/>
                <a:sym typeface="Verdana"/>
              </a:rPr>
              <a:t>Can you predict the output ?</a:t>
            </a:r>
            <a:endParaRPr b="1" sz="1350">
              <a:solidFill>
                <a:schemeClr val="dk2"/>
              </a:solidFill>
              <a:highlight>
                <a:srgbClr val="FFFFFF"/>
              </a:highlight>
              <a:latin typeface="Verdana"/>
              <a:ea typeface="Verdana"/>
              <a:cs typeface="Verdana"/>
              <a:sym typeface="Verdana"/>
            </a:endParaRPr>
          </a:p>
        </p:txBody>
      </p:sp>
      <p:pic>
        <p:nvPicPr>
          <p:cNvPr id="113" name="Google Shape;113;p21"/>
          <p:cNvPicPr preferRelativeResize="0"/>
          <p:nvPr/>
        </p:nvPicPr>
        <p:blipFill>
          <a:blip r:embed="rId3">
            <a:alphaModFix/>
          </a:blip>
          <a:stretch>
            <a:fillRect/>
          </a:stretch>
        </p:blipFill>
        <p:spPr>
          <a:xfrm>
            <a:off x="453088" y="2001900"/>
            <a:ext cx="6334125" cy="19431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Multiplication - 2</a:t>
            </a:r>
            <a:endParaRPr/>
          </a:p>
        </p:txBody>
      </p:sp>
      <p:sp>
        <p:nvSpPr>
          <p:cNvPr id="703" name="Google Shape;703;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r>
              <a:rPr lang="en" sz="1700"/>
              <a:t>Another way of multiplying : :::;matrices: 									</a:t>
            </a:r>
            <a:r>
              <a:rPr b="1" lang="en" sz="1700">
                <a:solidFill>
                  <a:schemeClr val="dk2"/>
                </a:solidFill>
              </a:rPr>
              <a:t>@</a:t>
            </a:r>
            <a:r>
              <a:rPr lang="en" sz="1700"/>
              <a:t> operator</a:t>
            </a:r>
            <a:endParaRPr sz="1700"/>
          </a:p>
        </p:txBody>
      </p:sp>
      <p:pic>
        <p:nvPicPr>
          <p:cNvPr id="704" name="Google Shape;704;p102"/>
          <p:cNvPicPr preferRelativeResize="0"/>
          <p:nvPr/>
        </p:nvPicPr>
        <p:blipFill>
          <a:blip r:embed="rId3">
            <a:alphaModFix/>
          </a:blip>
          <a:stretch>
            <a:fillRect/>
          </a:stretch>
        </p:blipFill>
        <p:spPr>
          <a:xfrm>
            <a:off x="355474" y="1152475"/>
            <a:ext cx="4108750" cy="1379875"/>
          </a:xfrm>
          <a:prstGeom prst="rect">
            <a:avLst/>
          </a:prstGeom>
          <a:noFill/>
          <a:ln>
            <a:noFill/>
          </a:ln>
        </p:spPr>
      </p:pic>
      <p:pic>
        <p:nvPicPr>
          <p:cNvPr id="705" name="Google Shape;705;p102"/>
          <p:cNvPicPr preferRelativeResize="0"/>
          <p:nvPr/>
        </p:nvPicPr>
        <p:blipFill>
          <a:blip r:embed="rId4">
            <a:alphaModFix/>
          </a:blip>
          <a:stretch>
            <a:fillRect/>
          </a:stretch>
        </p:blipFill>
        <p:spPr>
          <a:xfrm>
            <a:off x="355475" y="2616400"/>
            <a:ext cx="3790950" cy="1943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Transformations : Trace </a:t>
            </a:r>
            <a:endParaRPr/>
          </a:p>
        </p:txBody>
      </p:sp>
      <p:pic>
        <p:nvPicPr>
          <p:cNvPr id="711" name="Google Shape;711;p103"/>
          <p:cNvPicPr preferRelativeResize="0"/>
          <p:nvPr/>
        </p:nvPicPr>
        <p:blipFill>
          <a:blip r:embed="rId3">
            <a:alphaModFix/>
          </a:blip>
          <a:stretch>
            <a:fillRect/>
          </a:stretch>
        </p:blipFill>
        <p:spPr>
          <a:xfrm>
            <a:off x="477350" y="1295400"/>
            <a:ext cx="4576366" cy="1536925"/>
          </a:xfrm>
          <a:prstGeom prst="rect">
            <a:avLst/>
          </a:prstGeom>
          <a:noFill/>
          <a:ln>
            <a:noFill/>
          </a:ln>
        </p:spPr>
      </p:pic>
      <p:pic>
        <p:nvPicPr>
          <p:cNvPr id="712" name="Google Shape;712;p103"/>
          <p:cNvPicPr preferRelativeResize="0"/>
          <p:nvPr/>
        </p:nvPicPr>
        <p:blipFill rotWithShape="1">
          <a:blip r:embed="rId4">
            <a:alphaModFix/>
          </a:blip>
          <a:srcRect b="0" l="0" r="0" t="24305"/>
          <a:stretch/>
        </p:blipFill>
        <p:spPr>
          <a:xfrm>
            <a:off x="477350" y="3209126"/>
            <a:ext cx="4638150" cy="888700"/>
          </a:xfrm>
          <a:prstGeom prst="rect">
            <a:avLst/>
          </a:prstGeom>
          <a:noFill/>
          <a:ln>
            <a:noFill/>
          </a:ln>
        </p:spPr>
      </p:pic>
      <p:sp>
        <p:nvSpPr>
          <p:cNvPr id="713" name="Google Shape;713;p103"/>
          <p:cNvSpPr txBox="1"/>
          <p:nvPr/>
        </p:nvSpPr>
        <p:spPr>
          <a:xfrm>
            <a:off x="5490025" y="2047650"/>
            <a:ext cx="30000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700">
                <a:solidFill>
                  <a:schemeClr val="lt2"/>
                </a:solidFill>
              </a:rPr>
              <a:t>trace()</a:t>
            </a:r>
            <a:r>
              <a:rPr lang="en" sz="1700">
                <a:solidFill>
                  <a:schemeClr val="lt2"/>
                </a:solidFill>
              </a:rPr>
              <a:t> method takes np array as input and outputs its trace.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4"/>
          <p:cNvSpPr txBox="1"/>
          <p:nvPr/>
        </p:nvSpPr>
        <p:spPr>
          <a:xfrm>
            <a:off x="5556000" y="2173325"/>
            <a:ext cx="3162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2"/>
                </a:solidFill>
              </a:rPr>
              <a:t>linalg.det()</a:t>
            </a:r>
            <a:r>
              <a:rPr lang="en" sz="1700">
                <a:solidFill>
                  <a:schemeClr val="lt2"/>
                </a:solidFill>
              </a:rPr>
              <a:t> method takes np array as input and returns its determinant</a:t>
            </a:r>
            <a:endParaRPr sz="1700">
              <a:solidFill>
                <a:schemeClr val="lt2"/>
              </a:solidFill>
            </a:endParaRPr>
          </a:p>
        </p:txBody>
      </p:sp>
      <p:sp>
        <p:nvSpPr>
          <p:cNvPr id="719" name="Google Shape;719;p10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Transformations : Determinant</a:t>
            </a:r>
            <a:endParaRPr/>
          </a:p>
        </p:txBody>
      </p:sp>
      <p:pic>
        <p:nvPicPr>
          <p:cNvPr id="720" name="Google Shape;720;p104"/>
          <p:cNvPicPr preferRelativeResize="0"/>
          <p:nvPr/>
        </p:nvPicPr>
        <p:blipFill rotWithShape="1">
          <a:blip r:embed="rId3">
            <a:alphaModFix/>
          </a:blip>
          <a:srcRect b="0" l="0" r="0" t="20766"/>
          <a:stretch/>
        </p:blipFill>
        <p:spPr>
          <a:xfrm>
            <a:off x="477350" y="3348675"/>
            <a:ext cx="4184150" cy="977425"/>
          </a:xfrm>
          <a:prstGeom prst="rect">
            <a:avLst/>
          </a:prstGeom>
          <a:noFill/>
          <a:ln>
            <a:noFill/>
          </a:ln>
        </p:spPr>
      </p:pic>
      <p:pic>
        <p:nvPicPr>
          <p:cNvPr id="721" name="Google Shape;721;p104"/>
          <p:cNvPicPr preferRelativeResize="0"/>
          <p:nvPr/>
        </p:nvPicPr>
        <p:blipFill>
          <a:blip r:embed="rId4">
            <a:alphaModFix/>
          </a:blip>
          <a:stretch>
            <a:fillRect/>
          </a:stretch>
        </p:blipFill>
        <p:spPr>
          <a:xfrm>
            <a:off x="477350" y="1276400"/>
            <a:ext cx="4576366" cy="15369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5"/>
          <p:cNvSpPr txBox="1"/>
          <p:nvPr>
            <p:ph type="title"/>
          </p:nvPr>
        </p:nvSpPr>
        <p:spPr>
          <a:xfrm>
            <a:off x="156075" y="445025"/>
            <a:ext cx="86763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Transformations : Transpose</a:t>
            </a:r>
            <a:endParaRPr/>
          </a:p>
        </p:txBody>
      </p:sp>
      <p:pic>
        <p:nvPicPr>
          <p:cNvPr id="727" name="Google Shape;727;p105"/>
          <p:cNvPicPr preferRelativeResize="0"/>
          <p:nvPr/>
        </p:nvPicPr>
        <p:blipFill>
          <a:blip r:embed="rId3">
            <a:alphaModFix/>
          </a:blip>
          <a:stretch>
            <a:fillRect/>
          </a:stretch>
        </p:blipFill>
        <p:spPr>
          <a:xfrm>
            <a:off x="557799" y="1258775"/>
            <a:ext cx="4236650" cy="1639600"/>
          </a:xfrm>
          <a:prstGeom prst="rect">
            <a:avLst/>
          </a:prstGeom>
          <a:noFill/>
          <a:ln>
            <a:noFill/>
          </a:ln>
        </p:spPr>
      </p:pic>
      <p:pic>
        <p:nvPicPr>
          <p:cNvPr id="728" name="Google Shape;728;p105"/>
          <p:cNvPicPr preferRelativeResize="0"/>
          <p:nvPr/>
        </p:nvPicPr>
        <p:blipFill rotWithShape="1">
          <a:blip r:embed="rId4">
            <a:alphaModFix/>
          </a:blip>
          <a:srcRect b="0" l="0" r="0" t="16964"/>
          <a:stretch/>
        </p:blipFill>
        <p:spPr>
          <a:xfrm>
            <a:off x="557800" y="3088725"/>
            <a:ext cx="2596615" cy="1420125"/>
          </a:xfrm>
          <a:prstGeom prst="rect">
            <a:avLst/>
          </a:prstGeom>
          <a:noFill/>
          <a:ln>
            <a:noFill/>
          </a:ln>
        </p:spPr>
      </p:pic>
      <p:sp>
        <p:nvSpPr>
          <p:cNvPr id="729" name="Google Shape;729;p105"/>
          <p:cNvSpPr txBox="1"/>
          <p:nvPr/>
        </p:nvSpPr>
        <p:spPr>
          <a:xfrm>
            <a:off x="5226625" y="2086950"/>
            <a:ext cx="3237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lt2"/>
                </a:solidFill>
              </a:rPr>
              <a:t>T attribute</a:t>
            </a:r>
            <a:r>
              <a:rPr lang="en" sz="1700">
                <a:solidFill>
                  <a:schemeClr val="lt2"/>
                </a:solidFill>
              </a:rPr>
              <a:t> returns a matrix which is the transpose of the given Matrix.</a:t>
            </a:r>
            <a:endParaRPr sz="1700">
              <a:solidFill>
                <a:schemeClr val="lt2"/>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0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Numpy’s Reaction when you calculate inverse of a matrix on your own</a:t>
            </a:r>
            <a:endParaRPr/>
          </a:p>
        </p:txBody>
      </p:sp>
      <p:pic>
        <p:nvPicPr>
          <p:cNvPr id="735" name="Google Shape;735;p106" title="WhatsApp Video 2023-02-05 at 20.27.30.mp4">
            <a:hlinkClick r:id="rId3"/>
          </p:cNvPr>
          <p:cNvPicPr preferRelativeResize="0"/>
          <p:nvPr/>
        </p:nvPicPr>
        <p:blipFill>
          <a:blip r:embed="rId4">
            <a:alphaModFix/>
          </a:blip>
          <a:stretch>
            <a:fillRect/>
          </a:stretch>
        </p:blipFill>
        <p:spPr>
          <a:xfrm>
            <a:off x="2043825" y="15063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Transformations : Inverse </a:t>
            </a:r>
            <a:endParaRPr/>
          </a:p>
        </p:txBody>
      </p:sp>
      <p:sp>
        <p:nvSpPr>
          <p:cNvPr id="741" name="Google Shape;741;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r>
              <a:rPr b="1" lang="en" sz="1500"/>
              <a:t>linalg.inv()</a:t>
            </a:r>
            <a:r>
              <a:rPr lang="en" sz="1500"/>
              <a:t> </a:t>
            </a:r>
            <a:r>
              <a:rPr lang="en" sz="1500"/>
              <a:t>method takes matrix as												input and return a matrix which is its inverse</a:t>
            </a:r>
            <a:endParaRPr sz="1500"/>
          </a:p>
        </p:txBody>
      </p:sp>
      <p:pic>
        <p:nvPicPr>
          <p:cNvPr id="742" name="Google Shape;742;p107"/>
          <p:cNvPicPr preferRelativeResize="0"/>
          <p:nvPr/>
        </p:nvPicPr>
        <p:blipFill rotWithShape="1">
          <a:blip r:embed="rId3">
            <a:alphaModFix/>
          </a:blip>
          <a:srcRect b="0" l="0" r="0" t="16401"/>
          <a:stretch/>
        </p:blipFill>
        <p:spPr>
          <a:xfrm>
            <a:off x="627912" y="2992250"/>
            <a:ext cx="2979250" cy="1398425"/>
          </a:xfrm>
          <a:prstGeom prst="rect">
            <a:avLst/>
          </a:prstGeom>
          <a:noFill/>
          <a:ln>
            <a:noFill/>
          </a:ln>
        </p:spPr>
      </p:pic>
      <p:pic>
        <p:nvPicPr>
          <p:cNvPr id="743" name="Google Shape;743;p107"/>
          <p:cNvPicPr preferRelativeResize="0"/>
          <p:nvPr/>
        </p:nvPicPr>
        <p:blipFill>
          <a:blip r:embed="rId4">
            <a:alphaModFix/>
          </a:blip>
          <a:stretch>
            <a:fillRect/>
          </a:stretch>
        </p:blipFill>
        <p:spPr>
          <a:xfrm>
            <a:off x="627900" y="1301900"/>
            <a:ext cx="4046075" cy="1565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Transformation : Matrix Power</a:t>
            </a:r>
            <a:endParaRPr/>
          </a:p>
        </p:txBody>
      </p:sp>
      <p:pic>
        <p:nvPicPr>
          <p:cNvPr id="749" name="Google Shape;749;p108"/>
          <p:cNvPicPr preferRelativeResize="0"/>
          <p:nvPr/>
        </p:nvPicPr>
        <p:blipFill rotWithShape="1">
          <a:blip r:embed="rId3">
            <a:alphaModFix/>
          </a:blip>
          <a:srcRect b="0" l="0" r="0" t="14777"/>
          <a:stretch/>
        </p:blipFill>
        <p:spPr>
          <a:xfrm>
            <a:off x="488375" y="2999850"/>
            <a:ext cx="3814000" cy="1283275"/>
          </a:xfrm>
          <a:prstGeom prst="rect">
            <a:avLst/>
          </a:prstGeom>
          <a:noFill/>
          <a:ln>
            <a:noFill/>
          </a:ln>
        </p:spPr>
      </p:pic>
      <p:pic>
        <p:nvPicPr>
          <p:cNvPr id="750" name="Google Shape;750;p108"/>
          <p:cNvPicPr preferRelativeResize="0"/>
          <p:nvPr/>
        </p:nvPicPr>
        <p:blipFill>
          <a:blip r:embed="rId4">
            <a:alphaModFix/>
          </a:blip>
          <a:stretch>
            <a:fillRect/>
          </a:stretch>
        </p:blipFill>
        <p:spPr>
          <a:xfrm>
            <a:off x="488375" y="1270175"/>
            <a:ext cx="4046075" cy="1565850"/>
          </a:xfrm>
          <a:prstGeom prst="rect">
            <a:avLst/>
          </a:prstGeom>
          <a:noFill/>
          <a:ln>
            <a:noFill/>
          </a:ln>
        </p:spPr>
      </p:pic>
      <p:sp>
        <p:nvSpPr>
          <p:cNvPr id="751" name="Google Shape;751;p108"/>
          <p:cNvSpPr txBox="1"/>
          <p:nvPr/>
        </p:nvSpPr>
        <p:spPr>
          <a:xfrm>
            <a:off x="4869000" y="2156100"/>
            <a:ext cx="396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rPr>
              <a:t>linalg.matrix_power()</a:t>
            </a:r>
            <a:r>
              <a:rPr lang="en">
                <a:solidFill>
                  <a:schemeClr val="lt2"/>
                </a:solidFill>
              </a:rPr>
              <a:t> takes a matrix and an integer as input and returns matrix raised to the power integer.</a:t>
            </a:r>
            <a:endParaRPr>
              <a:solidFill>
                <a:schemeClr val="lt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Solving Linear Equation</a:t>
            </a:r>
            <a:endParaRPr/>
          </a:p>
        </p:txBody>
      </p:sp>
      <p:sp>
        <p:nvSpPr>
          <p:cNvPr id="757" name="Google Shape;757;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Quick Exercise! </a:t>
            </a:r>
            <a:endParaRPr b="1" sz="1800"/>
          </a:p>
          <a:p>
            <a:pPr indent="0" lvl="0" marL="0" rtl="0" algn="l">
              <a:spcBef>
                <a:spcPts val="1200"/>
              </a:spcBef>
              <a:spcAft>
                <a:spcPts val="1200"/>
              </a:spcAft>
              <a:buNone/>
            </a:pPr>
            <a:r>
              <a:rPr lang="en" sz="1800"/>
              <a:t>Given matrices A and B, can you calculate X such that AX = B using functions used so far ?</a:t>
            </a:r>
            <a:endParaRPr sz="1800"/>
          </a:p>
        </p:txBody>
      </p:sp>
      <p:pic>
        <p:nvPicPr>
          <p:cNvPr id="758" name="Google Shape;758;p109"/>
          <p:cNvPicPr preferRelativeResize="0"/>
          <p:nvPr/>
        </p:nvPicPr>
        <p:blipFill>
          <a:blip r:embed="rId3">
            <a:alphaModFix/>
          </a:blip>
          <a:stretch>
            <a:fillRect/>
          </a:stretch>
        </p:blipFill>
        <p:spPr>
          <a:xfrm>
            <a:off x="311700" y="2739804"/>
            <a:ext cx="5121575" cy="12739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1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Solving A linear equation</a:t>
            </a:r>
            <a:endParaRPr/>
          </a:p>
        </p:txBody>
      </p:sp>
      <p:sp>
        <p:nvSpPr>
          <p:cNvPr id="764" name="Google Shape;764;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3200400" rtl="0" algn="l">
              <a:spcBef>
                <a:spcPts val="0"/>
              </a:spcBef>
              <a:spcAft>
                <a:spcPts val="0"/>
              </a:spcAft>
              <a:buNone/>
            </a:pPr>
            <a:r>
              <a:t/>
            </a:r>
            <a:endParaRPr/>
          </a:p>
          <a:p>
            <a:pPr indent="457200" lvl="0" marL="3200400" rtl="0" algn="l">
              <a:spcBef>
                <a:spcPts val="1200"/>
              </a:spcBef>
              <a:spcAft>
                <a:spcPts val="0"/>
              </a:spcAft>
              <a:buNone/>
            </a:pPr>
            <a:r>
              <a:t/>
            </a:r>
            <a:endParaRPr/>
          </a:p>
          <a:p>
            <a:pPr indent="457200" lvl="0" marL="4572000" rtl="0" algn="l">
              <a:spcBef>
                <a:spcPts val="1200"/>
              </a:spcBef>
              <a:spcAft>
                <a:spcPts val="0"/>
              </a:spcAft>
              <a:buNone/>
            </a:pPr>
            <a:r>
              <a:t/>
            </a:r>
            <a:endParaRPr/>
          </a:p>
          <a:p>
            <a:pPr indent="0" lvl="0" marL="4572000" rtl="0" algn="l">
              <a:spcBef>
                <a:spcPts val="1200"/>
              </a:spcBef>
              <a:spcAft>
                <a:spcPts val="1200"/>
              </a:spcAft>
              <a:buNone/>
            </a:pPr>
            <a:r>
              <a:rPr lang="en" sz="1500"/>
              <a:t>Solving a linear equation can be cumbersome when the number of equations increases, numpy gets it done efficiently!</a:t>
            </a:r>
            <a:endParaRPr sz="1500"/>
          </a:p>
        </p:txBody>
      </p:sp>
      <p:pic>
        <p:nvPicPr>
          <p:cNvPr id="765" name="Google Shape;765;p110"/>
          <p:cNvPicPr preferRelativeResize="0"/>
          <p:nvPr/>
        </p:nvPicPr>
        <p:blipFill>
          <a:blip r:embed="rId3">
            <a:alphaModFix/>
          </a:blip>
          <a:stretch>
            <a:fillRect/>
          </a:stretch>
        </p:blipFill>
        <p:spPr>
          <a:xfrm>
            <a:off x="704475" y="1119487"/>
            <a:ext cx="3259375" cy="34823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1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Transformations : Stacking</a:t>
            </a:r>
            <a:endParaRPr/>
          </a:p>
        </p:txBody>
      </p:sp>
      <p:sp>
        <p:nvSpPr>
          <p:cNvPr id="771" name="Google Shape;771;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lang="en" sz="1429">
                <a:solidFill>
                  <a:schemeClr val="dk2"/>
                </a:solidFill>
                <a:latin typeface="Arial"/>
                <a:ea typeface="Arial"/>
                <a:cs typeface="Arial"/>
                <a:sym typeface="Arial"/>
              </a:rPr>
              <a:t>Stacking matrices in a new dimension has many uses. This can be implemented with the numpy </a:t>
            </a:r>
            <a:r>
              <a:rPr b="1" lang="en" sz="1429">
                <a:solidFill>
                  <a:schemeClr val="dk2"/>
                </a:solidFill>
                <a:latin typeface="Arial"/>
                <a:ea typeface="Arial"/>
                <a:cs typeface="Arial"/>
                <a:sym typeface="Arial"/>
              </a:rPr>
              <a:t>stack()</a:t>
            </a:r>
            <a:r>
              <a:rPr lang="en" sz="1429">
                <a:solidFill>
                  <a:schemeClr val="dk2"/>
                </a:solidFill>
                <a:latin typeface="Arial"/>
                <a:ea typeface="Arial"/>
                <a:cs typeface="Arial"/>
                <a:sym typeface="Arial"/>
              </a:rPr>
              <a:t> method</a:t>
            </a:r>
            <a:endParaRPr sz="1429">
              <a:solidFill>
                <a:schemeClr val="dk2"/>
              </a:solidFill>
              <a:latin typeface="Arial"/>
              <a:ea typeface="Arial"/>
              <a:cs typeface="Arial"/>
              <a:sym typeface="Arial"/>
            </a:endParaRPr>
          </a:p>
          <a:p>
            <a:pPr indent="457200" lvl="0" marL="4114800" rtl="0" algn="r">
              <a:spcBef>
                <a:spcPts val="1400"/>
              </a:spcBef>
              <a:spcAft>
                <a:spcPts val="400"/>
              </a:spcAft>
              <a:buNone/>
            </a:pPr>
            <a:r>
              <a:rPr lang="en" sz="1500">
                <a:solidFill>
                  <a:schemeClr val="dk2"/>
                </a:solidFill>
                <a:latin typeface="Arial"/>
                <a:ea typeface="Arial"/>
                <a:cs typeface="Arial"/>
                <a:sym typeface="Arial"/>
              </a:rPr>
              <a:t>                                                                                      </a:t>
            </a:r>
            <a:endParaRPr/>
          </a:p>
        </p:txBody>
      </p:sp>
      <p:pic>
        <p:nvPicPr>
          <p:cNvPr id="772" name="Google Shape;772;p111"/>
          <p:cNvPicPr preferRelativeResize="0"/>
          <p:nvPr/>
        </p:nvPicPr>
        <p:blipFill>
          <a:blip r:embed="rId3">
            <a:alphaModFix/>
          </a:blip>
          <a:stretch>
            <a:fillRect/>
          </a:stretch>
        </p:blipFill>
        <p:spPr>
          <a:xfrm>
            <a:off x="311701" y="1813875"/>
            <a:ext cx="3969475" cy="2497425"/>
          </a:xfrm>
          <a:prstGeom prst="rect">
            <a:avLst/>
          </a:prstGeom>
          <a:noFill/>
          <a:ln>
            <a:noFill/>
          </a:ln>
        </p:spPr>
      </p:pic>
      <p:pic>
        <p:nvPicPr>
          <p:cNvPr id="773" name="Google Shape;773;p111"/>
          <p:cNvPicPr preferRelativeResize="0"/>
          <p:nvPr/>
        </p:nvPicPr>
        <p:blipFill>
          <a:blip r:embed="rId4">
            <a:alphaModFix/>
          </a:blip>
          <a:stretch>
            <a:fillRect/>
          </a:stretch>
        </p:blipFill>
        <p:spPr>
          <a:xfrm>
            <a:off x="4571998" y="1599400"/>
            <a:ext cx="3969474" cy="322956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